
<file path=[Content_Types].xml><?xml version="1.0" encoding="utf-8"?>
<Types xmlns="http://schemas.openxmlformats.org/package/2006/content-types">
  <Override PartName="/ppt/slides/slide41.xml" ContentType="application/vnd.openxmlformats-officedocument.presentationml.slide+xml"/>
  <Override PartName="/ppt/notesSlides/notesSlide16.xml" ContentType="application/vnd.openxmlformats-officedocument.presentationml.notesSlide+xml"/>
  <Override PartName="/ppt/slides/slide50.xml" ContentType="application/vnd.openxmlformats-officedocument.presentationml.slide+xml"/>
  <Override PartName="/ppt/slides/slide18.xml" ContentType="application/vnd.openxmlformats-officedocument.presentationml.slide+xml"/>
  <Override PartName="/ppt/notesSlides/notesSlide26.xml" ContentType="application/vnd.openxmlformats-officedocument.presentationml.notesSlide+xml"/>
  <Override PartName="/ppt/slides/slide60.xml" ContentType="application/vnd.openxmlformats-officedocument.presentationml.slide+xml"/>
  <Override PartName="/ppt/slides/slide28.xml" ContentType="application/vnd.openxmlformats-officedocument.presentationml.slide+xml"/>
  <Override PartName="/ppt/slides/slide37.xml" ContentType="application/vnd.openxmlformats-officedocument.presentationml.slide+xml"/>
  <Override PartName="/ppt/slides/slide70.xml" ContentType="application/vnd.openxmlformats-officedocument.presentationml.slide+xml"/>
  <Override PartName="/ppt/notesSlides/notesSlide45.xml" ContentType="application/vnd.openxmlformats-officedocument.presentationml.notesSlide+xml"/>
  <Override PartName="/ppt/slides/slide9.xml" ContentType="application/vnd.openxmlformats-officedocument.presentationml.slide+xml"/>
  <Override PartName="/ppt/slides/slide47.xml" ContentType="application/vnd.openxmlformats-officedocument.presentationml.slide+xml"/>
  <Override PartName="/ppt/notesSlides/notesSlide55.xml" ContentType="application/vnd.openxmlformats-officedocument.presentationml.notesSlide+xml"/>
  <Override PartName="/ppt/slides/slide56.xml" ContentType="application/vnd.openxmlformats-officedocument.presentationml.slide+xml"/>
  <Override PartName="/ppt/notesMasters/notesMaster1.xml" ContentType="application/vnd.openxmlformats-officedocument.presentationml.notesMaster+xml"/>
  <Override PartName="/ppt/notesSlides/notesSlide64.xml" ContentType="application/vnd.openxmlformats-officedocument.presentationml.notesSlide+xml"/>
  <Override PartName="/ppt/diagrams/drawing1.xml" ContentType="application/vnd.ms-office.drawingml.diagramDrawing+xml"/>
  <Override PartName="/ppt/slides/slide66.xml" ContentType="application/vnd.openxmlformats-officedocument.presentationml.slide+xml"/>
  <Override PartName="/ppt/theme/theme1.xml" ContentType="application/vnd.openxmlformats-officedocument.theme+xml"/>
  <Override PartName="/ppt/notesSlides/notesSlide2.xml" ContentType="application/vnd.openxmlformats-officedocument.presentationml.notesSlide+xml"/>
  <Default Extension="jpeg" ContentType="image/jpeg"/>
  <Override PartName="/ppt/notesSlides/notesSlide11.xml" ContentType="application/vnd.openxmlformats-officedocument.presentationml.notesSlide+xml"/>
  <Override PartName="/ppt/slides/slide13.xml" ContentType="application/vnd.openxmlformats-officedocument.presentationml.slide+xml"/>
  <Override PartName="/ppt/notesSlides/notesSlide21.xml" ContentType="application/vnd.openxmlformats-officedocument.presentationml.notesSlide+xml"/>
  <Override PartName="/ppt/slides/slide23.xml" ContentType="application/vnd.openxmlformats-officedocument.presentationml.slide+xml"/>
  <Override PartName="/ppt/notesSlides/notesSlide31.xml" ContentType="application/vnd.openxmlformats-officedocument.presentationml.notesSlide+xml"/>
  <Override PartName="/ppt/slides/slide32.xml" ContentType="application/vnd.openxmlformats-officedocument.presentationml.slide+xml"/>
  <Override PartName="/ppt/slides/slide4.xml" ContentType="application/vnd.openxmlformats-officedocument.presentationml.slide+xml"/>
  <Override PartName="/ppt/notesSlides/notesSlide40.xml" ContentType="application/vnd.openxmlformats-officedocument.presentationml.notesSlide+xml"/>
  <Override PartName="/ppt/slideLayouts/slideLayout5.xml" ContentType="application/vnd.openxmlformats-officedocument.presentationml.slideLayout+xml"/>
  <Override PartName="/ppt/diagrams/quickStyle1.xml" ContentType="application/vnd.openxmlformats-officedocument.drawingml.diagramStyle+xml"/>
  <Override PartName="/ppt/slides/slide42.xml" ContentType="application/vnd.openxmlformats-officedocument.presentationml.slide+xml"/>
  <Override PartName="/ppt/notesSlides/notesSlide17.xml" ContentType="application/vnd.openxmlformats-officedocument.presentationml.notesSlide+xml"/>
  <Override PartName="/ppt/notesSlides/notesSlide50.xml" ContentType="application/vnd.openxmlformats-officedocument.presentationml.notesSlide+xml"/>
  <Override PartName="/ppt/slides/slide51.xml" ContentType="application/vnd.openxmlformats-officedocument.presentationml.slide+xml"/>
  <Override PartName="/ppt/slides/slide19.xml" ContentType="application/vnd.openxmlformats-officedocument.presentationml.slide+xml"/>
  <Override PartName="/ppt/notesSlides/notesSlide27.xml" ContentType="application/vnd.openxmlformats-officedocument.presentationml.notesSlide+xml"/>
  <Override PartName="/ppt/slideLayouts/slideLayout10.xml" ContentType="application/vnd.openxmlformats-officedocument.presentationml.slideLayout+xml"/>
  <Override PartName="/ppt/slides/slide61.xml" ContentType="application/vnd.openxmlformats-officedocument.presentationml.slide+xml"/>
  <Override PartName="/ppt/slides/slide29.xml" ContentType="application/vnd.openxmlformats-officedocument.presentationml.slide+xml"/>
  <Override PartName="/ppt/notesSlides/notesSlide36.xml" ContentType="application/vnd.openxmlformats-officedocument.presentationml.notesSlide+xml"/>
  <Override PartName="/ppt/slides/slide38.xml" ContentType="application/vnd.openxmlformats-officedocument.presentationml.slide+xml"/>
  <Override PartName="/ppt/slides/slide71.xml" ContentType="application/vnd.openxmlformats-officedocument.presentationml.slide+xml"/>
  <Override PartName="/ppt/notesSlides/notesSlide46.xml" ContentType="application/vnd.openxmlformats-officedocument.presentationml.notesSlide+xml"/>
  <Override PartName="/ppt/slides/slide48.xml" ContentType="application/vnd.openxmlformats-officedocument.presentationml.slide+xml"/>
  <Override PartName="/ppt/notesSlides/notesSlide56.xml" ContentType="application/vnd.openxmlformats-officedocument.presentationml.notesSlide+xml"/>
  <Override PartName="/ppt/slides/slide57.xml" ContentType="application/vnd.openxmlformats-officedocument.presentationml.slide+xml"/>
  <Override PartName="/ppt/notesSlides/notesSlide65.xml" ContentType="application/vnd.openxmlformats-officedocument.presentationml.notesSlide+xml"/>
  <Override PartName="/ppt/slides/slide67.xml" ContentType="application/vnd.openxmlformats-officedocument.presentationml.slide+xml"/>
  <Override PartName="/ppt/theme/theme2.xml" ContentType="application/vnd.openxmlformats-officedocument.theme+xml"/>
  <Override PartName="/ppt/diagrams/data1.xml" ContentType="application/vnd.openxmlformats-officedocument.drawingml.diagramData+xml"/>
  <Override PartName="/ppt/notesSlides/notesSlide3.xml" ContentType="application/vnd.openxmlformats-officedocument.presentationml.notesSlide+xml"/>
  <Default Extension="emf" ContentType="image/x-emf"/>
  <Override PartName="/ppt/notesSlides/notesSlide8.xml" ContentType="application/vnd.openxmlformats-officedocument.presentationml.notesSlide+xml"/>
  <Override PartName="/ppt/notesSlides/notesSlide12.xml" ContentType="application/vnd.openxmlformats-officedocument.presentationml.notesSlide+xml"/>
  <Override PartName="/ppt/slides/slide14.xml" ContentType="application/vnd.openxmlformats-officedocument.presentationml.slide+xml"/>
  <Override PartName="/ppt/notesSlides/notesSlide22.xml" ContentType="application/vnd.openxmlformats-officedocument.presentationml.notesSlide+xml"/>
  <Override PartName="/ppt/slides/slide24.xml" ContentType="application/vnd.openxmlformats-officedocument.presentationml.slide+xml"/>
  <Default Extension="bin" ContentType="application/vnd.openxmlformats-officedocument.presentationml.printerSettings"/>
  <Override PartName="/ppt/notesSlides/notesSlide32.xml" ContentType="application/vnd.openxmlformats-officedocument.presentationml.notesSlide+xml"/>
  <Override PartName="/ppt/slides/slide33.xml" ContentType="application/vnd.openxmlformats-officedocument.presentationml.slide+xml"/>
  <Override PartName="/ppt/slides/slide5.xml" ContentType="application/vnd.openxmlformats-officedocument.presentationml.slide+xml"/>
  <Override PartName="/ppt/notesSlides/notesSlide41.xml" ContentType="application/vnd.openxmlformats-officedocument.presentationml.notesSlide+xml"/>
  <Override PartName="/ppt/slideLayouts/slideLayout6.xml" ContentType="application/vnd.openxmlformats-officedocument.presentationml.slideLayout+xml"/>
  <Default Extension="xml" ContentType="application/xml"/>
  <Override PartName="/ppt/slides/slide43.xml" ContentType="application/vnd.openxmlformats-officedocument.presentationml.slide+xml"/>
  <Override PartName="/ppt/tableStyles.xml" ContentType="application/vnd.openxmlformats-officedocument.presentationml.tableStyles+xml"/>
  <Override PartName="/ppt/notesSlides/notesSlide18.xml" ContentType="application/vnd.openxmlformats-officedocument.presentationml.notesSlide+xml"/>
  <Override PartName="/ppt/notesSlides/notesSlide51.xml" ContentType="application/vnd.openxmlformats-officedocument.presentationml.notesSlide+xml"/>
  <Override PartName="/ppt/slides/slide52.xml" ContentType="application/vnd.openxmlformats-officedocument.presentationml.slide+xml"/>
  <Override PartName="/ppt/notesSlides/notesSlide60.xml" ContentType="application/vnd.openxmlformats-officedocument.presentationml.notesSlide+xml"/>
  <Override PartName="/ppt/notesSlides/notesSlide28.xml" ContentType="application/vnd.openxmlformats-officedocument.presentationml.notesSlide+xml"/>
  <Override PartName="/ppt/slideLayouts/slideLayout11.xml" ContentType="application/vnd.openxmlformats-officedocument.presentationml.slideLayout+xml"/>
  <Override PartName="/ppt/slides/slide62.xml" ContentType="application/vnd.openxmlformats-officedocument.presentationml.slide+xml"/>
  <Override PartName="/ppt/notesSlides/notesSlide37.xml" ContentType="application/vnd.openxmlformats-officedocument.presentationml.notesSlide+xml"/>
  <Override PartName="/ppt/notesSlides/notesSlide70.xml" ContentType="application/vnd.openxmlformats-officedocument.presentationml.notesSlide+xml"/>
  <Override PartName="/docProps/app.xml" ContentType="application/vnd.openxmlformats-officedocument.extended-properties+xml"/>
  <Override PartName="/ppt/slides/slide39.xml" ContentType="application/vnd.openxmlformats-officedocument.presentationml.slide+xml"/>
  <Override PartName="/ppt/notesSlides/notesSlide47.xml" ContentType="application/vnd.openxmlformats-officedocument.presentationml.notesSlide+xml"/>
  <Override PartName="/ppt/slides/slide49.xml" ContentType="application/vnd.openxmlformats-officedocument.presentationml.slide+xml"/>
  <Override PartName="/ppt/notesSlides/notesSlide57.xml" ContentType="application/vnd.openxmlformats-officedocument.presentationml.notesSlide+xml"/>
  <Override PartName="/ppt/slides/slide58.xml" ContentType="application/vnd.openxmlformats-officedocument.presentationml.slide+xml"/>
  <Override PartName="/docProps/core.xml" ContentType="application/vnd.openxmlformats-package.core-properties+xml"/>
  <Override PartName="/ppt/notesSlides/notesSlide66.xml" ContentType="application/vnd.openxmlformats-officedocument.presentationml.notesSlide+xml"/>
  <Override PartName="/ppt/slides/slide68.xml" ContentType="application/vnd.openxmlformats-officedocument.presentationml.slide+xml"/>
  <Override PartName="/ppt/theme/theme3.xml" ContentType="application/vnd.openxmlformats-officedocument.theme+xml"/>
  <Override PartName="/ppt/notesSlides/notesSlide4.xml" ContentType="application/vnd.openxmlformats-officedocument.presentationml.notesSlide+xml"/>
  <Override PartName="/ppt/slideLayouts/slideLayout1.xml" ContentType="application/vnd.openxmlformats-officedocument.presentationml.slideLayout+xml"/>
  <Override PartName="/ppt/notesSlides/notesSlide9.xml" ContentType="application/vnd.openxmlformats-officedocument.presentationml.notesSlide+xml"/>
  <Override PartName="/ppt/notesSlides/notesSlide13.xml" ContentType="application/vnd.openxmlformats-officedocument.presentationml.notesSlide+xml"/>
  <Default Extension="gif" ContentType="image/gif"/>
  <Override PartName="/ppt/slides/slide15.xml" ContentType="application/vnd.openxmlformats-officedocument.presentationml.slide+xml"/>
  <Override PartName="/ppt/notesSlides/notesSlide23.xml" ContentType="application/vnd.openxmlformats-officedocument.presentationml.notesSlide+xml"/>
  <Override PartName="/ppt/slides/slide25.xml" ContentType="application/vnd.openxmlformats-officedocument.presentationml.slide+xml"/>
  <Override PartName="/ppt/notesSlides/notesSlide33.xml" ContentType="application/vnd.openxmlformats-officedocument.presentationml.notesSlide+xml"/>
  <Override PartName="/ppt/slides/slide34.xml" ContentType="application/vnd.openxmlformats-officedocument.presentationml.slide+xml"/>
  <Override PartName="/ppt/slides/slide6.xml" ContentType="application/vnd.openxmlformats-officedocument.presentationml.slide+xml"/>
  <Override PartName="/ppt/notesSlides/notesSlide42.xml" ContentType="application/vnd.openxmlformats-officedocument.presentationml.notesSlide+xml"/>
  <Override PartName="/ppt/slideLayouts/slideLayout7.xml" ContentType="application/vnd.openxmlformats-officedocument.presentationml.slideLayout+xml"/>
  <Default Extension="png" ContentType="image/png"/>
  <Override PartName="/ppt/slides/slide44.xml" ContentType="application/vnd.openxmlformats-officedocument.presentationml.slide+xml"/>
  <Override PartName="/ppt/notesSlides/notesSlide19.xml" ContentType="application/vnd.openxmlformats-officedocument.presentationml.notesSlide+xml"/>
  <Override PartName="/ppt/notesSlides/notesSlide52.xml" ContentType="application/vnd.openxmlformats-officedocument.presentationml.notesSlide+xml"/>
  <Override PartName="/ppt/slides/slide53.xml" ContentType="application/vnd.openxmlformats-officedocument.presentationml.slide+xml"/>
  <Override PartName="/ppt/notesSlides/notesSlide61.xml" ContentType="application/vnd.openxmlformats-officedocument.presentationml.notesSlide+xml"/>
  <Override PartName="/ppt/notesSlides/notesSlide29.xml" ContentType="application/vnd.openxmlformats-officedocument.presentationml.notesSlide+xml"/>
  <Override PartName="/ppt/slideLayouts/slideLayout12.xml" ContentType="application/vnd.openxmlformats-officedocument.presentationml.slideLayout+xml"/>
  <Override PartName="/ppt/slides/slide63.xml" ContentType="application/vnd.openxmlformats-officedocument.presentationml.slide+xml"/>
  <Override PartName="/ppt/notesSlides/notesSlide38.xml" ContentType="application/vnd.openxmlformats-officedocument.presentationml.notesSlide+xml"/>
  <Override PartName="/ppt/notesSlides/notesSlide71.xml" ContentType="application/vnd.openxmlformats-officedocument.presentationml.notesSlide+xml"/>
  <Override PartName="/ppt/notesSlides/notesSlide48.xml" ContentType="application/vnd.openxmlformats-officedocument.presentationml.notesSlide+xml"/>
  <Override PartName="/ppt/notesSlides/notesSlide58.xml" ContentType="application/vnd.openxmlformats-officedocument.presentationml.notesSlide+xml"/>
  <Override PartName="/ppt/slides/slide59.xml" ContentType="application/vnd.openxmlformats-officedocument.presentationml.slide+xml"/>
  <Override PartName="/ppt/notesSlides/notesSlide67.xml" ContentType="application/vnd.openxmlformats-officedocument.presentationml.notesSlide+xml"/>
  <Override PartName="/ppt/slides/slide69.xml" ContentType="application/vnd.openxmlformats-officedocument.presentationml.slide+xml"/>
  <Override PartName="/ppt/notesSlides/notesSlide5.xml" ContentType="application/vnd.openxmlformats-officedocument.presentationml.notesSlide+xml"/>
  <Override PartName="/ppt/slides/slide10.xml" ContentType="application/vnd.openxmlformats-officedocument.presentationml.slide+xml"/>
  <Override PartName="/ppt/slides/slide20.xml" ContentType="application/vnd.openxmlformats-officedocument.presentationml.slide+xml"/>
  <Override PartName="/ppt/slides/slide1.xml" ContentType="application/vnd.openxmlformats-officedocument.presentationml.slide+xml"/>
  <Override PartName="/ppt/slideLayouts/slideLayout2.xml" ContentType="application/vnd.openxmlformats-officedocument.presentationml.slideLayout+xml"/>
  <Override PartName="/ppt/notesSlides/notesSlide14.xml" ContentType="application/vnd.openxmlformats-officedocument.presentationml.notesSlide+xml"/>
  <Override PartName="/ppt/slides/slide16.xml" ContentType="application/vnd.openxmlformats-officedocument.presentationml.slide+xml"/>
  <Override PartName="/ppt/notesSlides/notesSlide24.xml" ContentType="application/vnd.openxmlformats-officedocument.presentationml.notesSlide+xml"/>
  <Override PartName="/ppt/viewProps.xml" ContentType="application/vnd.openxmlformats-officedocument.presentationml.viewProps+xml"/>
  <Default Extension="rels" ContentType="application/vnd.openxmlformats-package.relationships+xml"/>
  <Override PartName="/ppt/slides/slide26.xml" ContentType="application/vnd.openxmlformats-officedocument.presentationml.slide+xml"/>
  <Override PartName="/ppt/notesSlides/notesSlide34.xml" ContentType="application/vnd.openxmlformats-officedocument.presentationml.notesSlide+xml"/>
  <Override PartName="/ppt/slides/slide35.xml" ContentType="application/vnd.openxmlformats-officedocument.presentationml.slide+xml"/>
  <Override PartName="/ppt/slides/slide7.xml" ContentType="application/vnd.openxmlformats-officedocument.presentationml.slide+xml"/>
  <Override PartName="/ppt/notesSlides/notesSlide43.xml" ContentType="application/vnd.openxmlformats-officedocument.presentationml.notesSlide+xml"/>
  <Override PartName="/ppt/slideLayouts/slideLayout8.xml" ContentType="application/vnd.openxmlformats-officedocument.presentationml.slideLayout+xml"/>
  <Override PartName="/ppt/slides/slide45.xml" ContentType="application/vnd.openxmlformats-officedocument.presentationml.slide+xml"/>
  <Override PartName="/ppt/notesSlides/notesSlide53.xml" ContentType="application/vnd.openxmlformats-officedocument.presentationml.notesSlide+xml"/>
  <Override PartName="/ppt/slides/slide54.xml" ContentType="application/vnd.openxmlformats-officedocument.presentationml.slide+xml"/>
  <Override PartName="/ppt/notesSlides/notesSlide62.xml" ContentType="application/vnd.openxmlformats-officedocument.presentationml.notesSlide+xml"/>
  <Override PartName="/ppt/slides/slide64.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49.xml" ContentType="application/vnd.openxmlformats-officedocument.presentationml.notesSlide+xml"/>
  <Override PartName="/ppt/presentation.xml" ContentType="application/vnd.openxmlformats-officedocument.presentationml.presentation.main+xml"/>
  <Override PartName="/ppt/notesSlides/notesSlide59.xml" ContentType="application/vnd.openxmlformats-officedocument.presentationml.notesSlide+xml"/>
  <Override PartName="/ppt/notesSlides/notesSlide68.xml" ContentType="application/vnd.openxmlformats-officedocument.presentationml.notesSlide+xml"/>
  <Override PartName="/ppt/diagrams/layout1.xml" ContentType="application/vnd.openxmlformats-officedocument.drawingml.diagramLayout+xml"/>
  <Override PartName="/ppt/notesSlides/notesSlide6.xml" ContentType="application/vnd.openxmlformats-officedocument.presentationml.notesSlide+xml"/>
  <Override PartName="/ppt/notesSlides/notesSlide10.xml" ContentType="application/vnd.openxmlformats-officedocument.presentationml.notesSlide+xml"/>
  <Override PartName="/ppt/slides/slide11.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2.xml" ContentType="application/vnd.openxmlformats-officedocument.presentationml.slide+xml"/>
  <Override PartName="/ppt/handoutMasters/handoutMaster1.xml" ContentType="application/vnd.openxmlformats-officedocument.presentationml.handoutMaster+xml"/>
  <Override PartName="/ppt/slideLayouts/slideLayout3.xml" ContentType="application/vnd.openxmlformats-officedocument.presentationml.slideLayout+xml"/>
  <Override PartName="/ppt/slides/slide40.xml" ContentType="application/vnd.openxmlformats-officedocument.presentationml.slide+xml"/>
  <Override PartName="/ppt/notesSlides/notesSlide15.xml" ContentType="application/vnd.openxmlformats-officedocument.presentationml.notesSlide+xml"/>
  <Override PartName="/ppt/slides/slide17.xml" ContentType="application/vnd.openxmlformats-officedocument.presentationml.slide+xml"/>
  <Override PartName="/ppt/notesSlides/notesSlide25.xml" ContentType="application/vnd.openxmlformats-officedocument.presentationml.notesSlide+xml"/>
  <Override PartName="/ppt/slides/slide27.xml" ContentType="application/vnd.openxmlformats-officedocument.presentationml.slide+xml"/>
  <Override PartName="/ppt/notesSlides/notesSlide35.xml" ContentType="application/vnd.openxmlformats-officedocument.presentationml.notesSlide+xml"/>
  <Override PartName="/ppt/slides/slide36.xml" ContentType="application/vnd.openxmlformats-officedocument.presentationml.slide+xml"/>
  <Override PartName="/ppt/slides/slide8.xml" ContentType="application/vnd.openxmlformats-officedocument.presentationml.slide+xml"/>
  <Override PartName="/ppt/notesSlides/notesSlide44.xml" ContentType="application/vnd.openxmlformats-officedocument.presentationml.notesSlide+xml"/>
  <Override PartName="/ppt/slideLayouts/slideLayout9.xml" ContentType="application/vnd.openxmlformats-officedocument.presentationml.slideLayout+xml"/>
  <Override PartName="/ppt/slides/slide46.xml" ContentType="application/vnd.openxmlformats-officedocument.presentationml.slide+xml"/>
  <Override PartName="/ppt/diagrams/colors1.xml" ContentType="application/vnd.openxmlformats-officedocument.drawingml.diagramColors+xml"/>
  <Override PartName="/ppt/notesSlides/notesSlide54.xml" ContentType="application/vnd.openxmlformats-officedocument.presentationml.notesSlide+xml"/>
  <Override PartName="/ppt/slides/slide55.xml" ContentType="application/vnd.openxmlformats-officedocument.presentationml.slide+xml"/>
  <Override PartName="/ppt/notesSlides/notesSlide63.xml" ContentType="application/vnd.openxmlformats-officedocument.presentationml.notesSlide+xml"/>
  <Override PartName="/ppt/slides/slide65.xml" ContentType="application/vnd.openxmlformats-officedocument.presentationml.slide+xml"/>
  <Override PartName="/ppt/notesSlides/notesSlide1.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slides/slide12.xml" ContentType="application/vnd.openxmlformats-officedocument.presentationml.slide+xml"/>
  <Override PartName="/ppt/notesSlides/notesSlide20.xml" ContentType="application/vnd.openxmlformats-officedocument.presentationml.notesSlide+xml"/>
  <Override PartName="/ppt/slides/slide22.xml" ContentType="application/vnd.openxmlformats-officedocument.presentationml.slide+xml"/>
  <Override PartName="/ppt/notesSlides/notesSlide30.xml" ContentType="application/vnd.openxmlformats-officedocument.presentationml.notesSlide+xml"/>
  <Override PartName="/ppt/slides/slide31.xml" ContentType="application/vnd.openxmlformats-officedocument.presentationml.slide+xml"/>
  <Override PartName="/ppt/slides/slide3.xml" ContentType="application/vnd.openxmlformats-officedocument.presentationml.slide+xml"/>
  <Override PartName="/ppt/slideLayouts/slideLayout4.xml" ContentType="application/vnd.openxmlformats-officedocument.presentationml.slideLayout+xml"/>
  <Override PartName="/ppt/slideMasters/slideMaster1.xml" ContentType="application/vnd.openxmlformats-officedocument.presentationml.slideMaster+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p:sldMasterIdLst>
    <p:sldMasterId id="2147483648" r:id="rId1"/>
  </p:sldMasterIdLst>
  <p:notesMasterIdLst>
    <p:notesMasterId r:id="rId73"/>
  </p:notesMasterIdLst>
  <p:handoutMasterIdLst>
    <p:handoutMasterId r:id="rId74"/>
  </p:handoutMasterIdLst>
  <p:sldIdLst>
    <p:sldId id="256" r:id="rId2"/>
    <p:sldId id="259" r:id="rId3"/>
    <p:sldId id="268" r:id="rId4"/>
    <p:sldId id="359" r:id="rId5"/>
    <p:sldId id="360" r:id="rId6"/>
    <p:sldId id="301" r:id="rId7"/>
    <p:sldId id="316" r:id="rId8"/>
    <p:sldId id="361" r:id="rId9"/>
    <p:sldId id="362" r:id="rId10"/>
    <p:sldId id="304" r:id="rId11"/>
    <p:sldId id="305" r:id="rId12"/>
    <p:sldId id="306" r:id="rId13"/>
    <p:sldId id="307" r:id="rId14"/>
    <p:sldId id="308" r:id="rId15"/>
    <p:sldId id="309" r:id="rId16"/>
    <p:sldId id="310" r:id="rId17"/>
    <p:sldId id="311" r:id="rId18"/>
    <p:sldId id="357" r:id="rId19"/>
    <p:sldId id="312" r:id="rId20"/>
    <p:sldId id="313" r:id="rId21"/>
    <p:sldId id="314" r:id="rId22"/>
    <p:sldId id="315" r:id="rId23"/>
    <p:sldId id="317" r:id="rId24"/>
    <p:sldId id="318" r:id="rId25"/>
    <p:sldId id="320" r:id="rId26"/>
    <p:sldId id="321" r:id="rId27"/>
    <p:sldId id="322" r:id="rId28"/>
    <p:sldId id="325" r:id="rId29"/>
    <p:sldId id="326" r:id="rId30"/>
    <p:sldId id="327" r:id="rId31"/>
    <p:sldId id="329" r:id="rId32"/>
    <p:sldId id="330" r:id="rId33"/>
    <p:sldId id="331" r:id="rId34"/>
    <p:sldId id="332" r:id="rId35"/>
    <p:sldId id="333" r:id="rId36"/>
    <p:sldId id="334" r:id="rId37"/>
    <p:sldId id="335" r:id="rId38"/>
    <p:sldId id="338" r:id="rId39"/>
    <p:sldId id="339" r:id="rId40"/>
    <p:sldId id="340" r:id="rId41"/>
    <p:sldId id="341" r:id="rId42"/>
    <p:sldId id="342" r:id="rId43"/>
    <p:sldId id="343" r:id="rId44"/>
    <p:sldId id="344" r:id="rId45"/>
    <p:sldId id="346" r:id="rId46"/>
    <p:sldId id="348" r:id="rId47"/>
    <p:sldId id="349" r:id="rId48"/>
    <p:sldId id="363" r:id="rId49"/>
    <p:sldId id="366" r:id="rId50"/>
    <p:sldId id="367" r:id="rId51"/>
    <p:sldId id="368" r:id="rId52"/>
    <p:sldId id="369" r:id="rId53"/>
    <p:sldId id="365" r:id="rId54"/>
    <p:sldId id="370" r:id="rId55"/>
    <p:sldId id="371" r:id="rId56"/>
    <p:sldId id="381" r:id="rId57"/>
    <p:sldId id="382" r:id="rId58"/>
    <p:sldId id="380" r:id="rId59"/>
    <p:sldId id="364" r:id="rId60"/>
    <p:sldId id="372" r:id="rId61"/>
    <p:sldId id="373" r:id="rId62"/>
    <p:sldId id="374" r:id="rId63"/>
    <p:sldId id="375" r:id="rId64"/>
    <p:sldId id="376" r:id="rId65"/>
    <p:sldId id="384" r:id="rId66"/>
    <p:sldId id="383" r:id="rId67"/>
    <p:sldId id="385" r:id="rId68"/>
    <p:sldId id="377" r:id="rId69"/>
    <p:sldId id="378" r:id="rId70"/>
    <p:sldId id="379" r:id="rId71"/>
    <p:sldId id="358" r:id="rId7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B80243"/>
    <a:srgbClr val="AA0000"/>
    <a:srgbClr val="D50000"/>
    <a:srgbClr val="5F6062"/>
    <a:srgbClr val="FFD03B"/>
    <a:srgbClr val="FFE389"/>
    <a:srgbClr val="D0DD27"/>
    <a:srgbClr val="3B3B3D"/>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4217" autoAdjust="0"/>
    <p:restoredTop sz="76661" autoAdjust="0"/>
  </p:normalViewPr>
  <p:slideViewPr>
    <p:cSldViewPr>
      <p:cViewPr>
        <p:scale>
          <a:sx n="80" d="100"/>
          <a:sy n="80" d="100"/>
        </p:scale>
        <p:origin x="-1088" y="-160"/>
      </p:cViewPr>
      <p:guideLst>
        <p:guide orient="horz"/>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86" d="100"/>
          <a:sy n="86" d="100"/>
        </p:scale>
        <p:origin x="-3126" y="-78"/>
      </p:cViewPr>
      <p:guideLst>
        <p:guide orient="horz" pos="2880"/>
        <p:guide pos="2160"/>
      </p:guideLst>
    </p:cSldViewPr>
  </p:notesViewPr>
  <p:gridSpacing cx="93633925" cy="9363392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notesMaster" Target="notesMasters/notesMaster1.xml"/><Relationship Id="rId74" Type="http://schemas.openxmlformats.org/officeDocument/2006/relationships/handoutMaster" Target="handoutMasters/handoutMaster1.xml"/><Relationship Id="rId75" Type="http://schemas.openxmlformats.org/officeDocument/2006/relationships/printerSettings" Target="printerSettings/printerSettings1.bin"/><Relationship Id="rId76" Type="http://schemas.openxmlformats.org/officeDocument/2006/relationships/presProps" Target="presProps.xml"/><Relationship Id="rId77" Type="http://schemas.openxmlformats.org/officeDocument/2006/relationships/viewProps" Target="viewProps.xml"/><Relationship Id="rId78" Type="http://schemas.openxmlformats.org/officeDocument/2006/relationships/theme" Target="theme/theme1.xml"/><Relationship Id="rId79"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22CCC1-5916-4FC5-91BA-6EDFCF8FA2AC}" type="doc">
      <dgm:prSet loTypeId="urn:microsoft.com/office/officeart/2005/8/layout/venn3" loCatId="relationship" qsTypeId="urn:microsoft.com/office/officeart/2005/8/quickstyle/simple4" qsCatId="simple" csTypeId="urn:microsoft.com/office/officeart/2005/8/colors/colorful2" csCatId="colorful" phldr="1"/>
      <dgm:spPr/>
    </dgm:pt>
    <dgm:pt modelId="{B5F37E2B-84CC-46E1-807A-C6B6E976C0F5}">
      <dgm:prSet phldrT="[Text]" custT="1"/>
      <dgm:spPr>
        <a:solidFill>
          <a:schemeClr val="accent6">
            <a:lumMod val="40000"/>
            <a:lumOff val="60000"/>
          </a:schemeClr>
        </a:solidFill>
      </dgm:spPr>
      <dgm:t>
        <a:bodyPr/>
        <a:lstStyle/>
        <a:p>
          <a:r>
            <a:rPr lang="en-US" sz="2200" b="1" dirty="0" smtClean="0"/>
            <a:t>Millions of users</a:t>
          </a:r>
          <a:endParaRPr lang="en-US" sz="2200" b="1" dirty="0"/>
        </a:p>
      </dgm:t>
    </dgm:pt>
    <dgm:pt modelId="{08CF0139-0EBC-444A-961E-9C0B885A5EFC}" type="parTrans" cxnId="{9D42D077-728E-4D02-9DBD-8750C4612A88}">
      <dgm:prSet/>
      <dgm:spPr/>
      <dgm:t>
        <a:bodyPr/>
        <a:lstStyle/>
        <a:p>
          <a:endParaRPr lang="en-US"/>
        </a:p>
      </dgm:t>
    </dgm:pt>
    <dgm:pt modelId="{6B67B826-8135-4A18-922F-2467EB3A5219}" type="sibTrans" cxnId="{9D42D077-728E-4D02-9DBD-8750C4612A88}">
      <dgm:prSet/>
      <dgm:spPr/>
      <dgm:t>
        <a:bodyPr/>
        <a:lstStyle/>
        <a:p>
          <a:endParaRPr lang="en-US"/>
        </a:p>
      </dgm:t>
    </dgm:pt>
    <dgm:pt modelId="{FEBA99E4-CFB2-4573-BB19-38DE7F60187E}">
      <dgm:prSet phldrT="[Text]" custT="1"/>
      <dgm:spPr/>
      <dgm:t>
        <a:bodyPr/>
        <a:lstStyle/>
        <a:p>
          <a:r>
            <a:rPr lang="en-US" sz="2200" b="1" dirty="0" smtClean="0"/>
            <a:t>Really fast response time</a:t>
          </a:r>
          <a:endParaRPr lang="en-US" sz="2200" b="1" dirty="0"/>
        </a:p>
      </dgm:t>
    </dgm:pt>
    <dgm:pt modelId="{90C42D7F-ABCD-4FC3-8C93-D6CBF19C10D3}" type="parTrans" cxnId="{67A3DD32-B22D-4F28-97A8-9C24AA4FF75B}">
      <dgm:prSet/>
      <dgm:spPr/>
      <dgm:t>
        <a:bodyPr/>
        <a:lstStyle/>
        <a:p>
          <a:endParaRPr lang="en-US"/>
        </a:p>
      </dgm:t>
    </dgm:pt>
    <dgm:pt modelId="{74A9F9AE-28AA-4838-9135-313339AD2B0E}" type="sibTrans" cxnId="{67A3DD32-B22D-4F28-97A8-9C24AA4FF75B}">
      <dgm:prSet/>
      <dgm:spPr/>
      <dgm:t>
        <a:bodyPr/>
        <a:lstStyle/>
        <a:p>
          <a:endParaRPr lang="en-US"/>
        </a:p>
      </dgm:t>
    </dgm:pt>
    <dgm:pt modelId="{61BF60CA-59D8-4EFD-B11F-8B818B3503E3}" type="pres">
      <dgm:prSet presAssocID="{F722CCC1-5916-4FC5-91BA-6EDFCF8FA2AC}" presName="Name0" presStyleCnt="0">
        <dgm:presLayoutVars>
          <dgm:dir/>
          <dgm:resizeHandles val="exact"/>
        </dgm:presLayoutVars>
      </dgm:prSet>
      <dgm:spPr/>
    </dgm:pt>
    <dgm:pt modelId="{DA4473EB-D5C8-4C83-B337-5EA41CD87B0A}" type="pres">
      <dgm:prSet presAssocID="{B5F37E2B-84CC-46E1-807A-C6B6E976C0F5}" presName="Name5" presStyleLbl="vennNode1" presStyleIdx="0" presStyleCnt="2" custScaleX="100001" custScaleY="75009" custLinFactX="333" custLinFactNeighborX="100000" custLinFactNeighborY="2126">
        <dgm:presLayoutVars>
          <dgm:bulletEnabled val="1"/>
        </dgm:presLayoutVars>
      </dgm:prSet>
      <dgm:spPr/>
      <dgm:t>
        <a:bodyPr/>
        <a:lstStyle/>
        <a:p>
          <a:endParaRPr lang="en-US"/>
        </a:p>
      </dgm:t>
    </dgm:pt>
    <dgm:pt modelId="{B8CC1CA9-C651-4D3F-B708-8A1D6DF5D203}" type="pres">
      <dgm:prSet presAssocID="{6B67B826-8135-4A18-922F-2467EB3A5219}" presName="space" presStyleCnt="0"/>
      <dgm:spPr/>
    </dgm:pt>
    <dgm:pt modelId="{1C451544-A7F7-44FA-8288-733A21A09A16}" type="pres">
      <dgm:prSet presAssocID="{FEBA99E4-CFB2-4573-BB19-38DE7F60187E}" presName="Name5" presStyleLbl="vennNode1" presStyleIdx="1" presStyleCnt="2" custScaleY="75132" custLinFactNeighborX="20607" custLinFactNeighborY="2126">
        <dgm:presLayoutVars>
          <dgm:bulletEnabled val="1"/>
        </dgm:presLayoutVars>
      </dgm:prSet>
      <dgm:spPr/>
      <dgm:t>
        <a:bodyPr/>
        <a:lstStyle/>
        <a:p>
          <a:endParaRPr lang="en-US"/>
        </a:p>
      </dgm:t>
    </dgm:pt>
  </dgm:ptLst>
  <dgm:cxnLst>
    <dgm:cxn modelId="{423072D7-501B-2B49-A090-E09A4F5A37EE}" type="presOf" srcId="{F722CCC1-5916-4FC5-91BA-6EDFCF8FA2AC}" destId="{61BF60CA-59D8-4EFD-B11F-8B818B3503E3}" srcOrd="0" destOrd="0" presId="urn:microsoft.com/office/officeart/2005/8/layout/venn3"/>
    <dgm:cxn modelId="{9D42D077-728E-4D02-9DBD-8750C4612A88}" srcId="{F722CCC1-5916-4FC5-91BA-6EDFCF8FA2AC}" destId="{B5F37E2B-84CC-46E1-807A-C6B6E976C0F5}" srcOrd="0" destOrd="0" parTransId="{08CF0139-0EBC-444A-961E-9C0B885A5EFC}" sibTransId="{6B67B826-8135-4A18-922F-2467EB3A5219}"/>
    <dgm:cxn modelId="{67A3DD32-B22D-4F28-97A8-9C24AA4FF75B}" srcId="{F722CCC1-5916-4FC5-91BA-6EDFCF8FA2AC}" destId="{FEBA99E4-CFB2-4573-BB19-38DE7F60187E}" srcOrd="1" destOrd="0" parTransId="{90C42D7F-ABCD-4FC3-8C93-D6CBF19C10D3}" sibTransId="{74A9F9AE-28AA-4838-9135-313339AD2B0E}"/>
    <dgm:cxn modelId="{B69C3C0D-3F10-0240-A21D-77A3EFC5A650}" type="presOf" srcId="{FEBA99E4-CFB2-4573-BB19-38DE7F60187E}" destId="{1C451544-A7F7-44FA-8288-733A21A09A16}" srcOrd="0" destOrd="0" presId="urn:microsoft.com/office/officeart/2005/8/layout/venn3"/>
    <dgm:cxn modelId="{67D4E49C-0BDE-C54B-A440-24982565A168}" type="presOf" srcId="{B5F37E2B-84CC-46E1-807A-C6B6E976C0F5}" destId="{DA4473EB-D5C8-4C83-B337-5EA41CD87B0A}" srcOrd="0" destOrd="0" presId="urn:microsoft.com/office/officeart/2005/8/layout/venn3"/>
    <dgm:cxn modelId="{E3E99320-1524-6E4C-9FBA-4A4F208E0654}" type="presParOf" srcId="{61BF60CA-59D8-4EFD-B11F-8B818B3503E3}" destId="{DA4473EB-D5C8-4C83-B337-5EA41CD87B0A}" srcOrd="0" destOrd="0" presId="urn:microsoft.com/office/officeart/2005/8/layout/venn3"/>
    <dgm:cxn modelId="{C8906DB7-F8EB-8641-AA0E-ED5FFCDECB29}" type="presParOf" srcId="{61BF60CA-59D8-4EFD-B11F-8B818B3503E3}" destId="{B8CC1CA9-C651-4D3F-B708-8A1D6DF5D203}" srcOrd="1" destOrd="0" presId="urn:microsoft.com/office/officeart/2005/8/layout/venn3"/>
    <dgm:cxn modelId="{93C65E0F-5194-654D-8A8F-4A463A5AA02B}" type="presParOf" srcId="{61BF60CA-59D8-4EFD-B11F-8B818B3503E3}" destId="{1C451544-A7F7-44FA-8288-733A21A09A16}" srcOrd="2" destOrd="0" presId="urn:microsoft.com/office/officeart/2005/8/layout/venn3"/>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A4473EB-D5C8-4C83-B337-5EA41CD87B0A}">
      <dsp:nvSpPr>
        <dsp:cNvPr id="0" name=""/>
        <dsp:cNvSpPr/>
      </dsp:nvSpPr>
      <dsp:spPr>
        <a:xfrm>
          <a:off x="457193" y="685792"/>
          <a:ext cx="2233138" cy="1675038"/>
        </a:xfrm>
        <a:prstGeom prst="ellipse">
          <a:avLst/>
        </a:prstGeom>
        <a:solidFill>
          <a:schemeClr val="accent6">
            <a:lumMod val="40000"/>
            <a:lumOff val="60000"/>
          </a:scheme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22896" tIns="27940" rIns="122896" bIns="27940" numCol="1" spcCol="1270" anchor="ctr" anchorCtr="0">
          <a:noAutofit/>
        </a:bodyPr>
        <a:lstStyle/>
        <a:p>
          <a:pPr lvl="0" algn="ctr" defTabSz="977900">
            <a:lnSpc>
              <a:spcPct val="90000"/>
            </a:lnSpc>
            <a:spcBef>
              <a:spcPct val="0"/>
            </a:spcBef>
            <a:spcAft>
              <a:spcPct val="35000"/>
            </a:spcAft>
          </a:pPr>
          <a:r>
            <a:rPr lang="en-US" sz="2200" b="1" kern="1200" dirty="0" smtClean="0"/>
            <a:t>Millions of users</a:t>
          </a:r>
          <a:endParaRPr lang="en-US" sz="2200" b="1" kern="1200" dirty="0"/>
        </a:p>
      </dsp:txBody>
      <dsp:txXfrm>
        <a:off x="457193" y="685792"/>
        <a:ext cx="2233138" cy="1675038"/>
      </dsp:txXfrm>
    </dsp:sp>
    <dsp:sp modelId="{1C451544-A7F7-44FA-8288-733A21A09A16}">
      <dsp:nvSpPr>
        <dsp:cNvPr id="0" name=""/>
        <dsp:cNvSpPr/>
      </dsp:nvSpPr>
      <dsp:spPr>
        <a:xfrm>
          <a:off x="1792783" y="684419"/>
          <a:ext cx="2233116" cy="1677785"/>
        </a:xfrm>
        <a:prstGeom prst="ellipse">
          <a:avLst/>
        </a:prstGeom>
        <a:gradFill rotWithShape="0">
          <a:gsLst>
            <a:gs pos="0">
              <a:schemeClr val="accent2">
                <a:alpha val="50000"/>
                <a:hueOff val="4169613"/>
                <a:satOff val="52281"/>
                <a:lumOff val="-10196"/>
                <a:alphaOff val="0"/>
                <a:shade val="51000"/>
                <a:satMod val="130000"/>
              </a:schemeClr>
            </a:gs>
            <a:gs pos="80000">
              <a:schemeClr val="accent2">
                <a:alpha val="50000"/>
                <a:hueOff val="4169613"/>
                <a:satOff val="52281"/>
                <a:lumOff val="-10196"/>
                <a:alphaOff val="0"/>
                <a:shade val="93000"/>
                <a:satMod val="130000"/>
              </a:schemeClr>
            </a:gs>
            <a:gs pos="100000">
              <a:schemeClr val="accent2">
                <a:alpha val="50000"/>
                <a:hueOff val="4169613"/>
                <a:satOff val="52281"/>
                <a:lumOff val="-10196"/>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22896" tIns="27940" rIns="122896" bIns="27940" numCol="1" spcCol="1270" anchor="ctr" anchorCtr="0">
          <a:noAutofit/>
        </a:bodyPr>
        <a:lstStyle/>
        <a:p>
          <a:pPr lvl="0" algn="ctr" defTabSz="977900">
            <a:lnSpc>
              <a:spcPct val="90000"/>
            </a:lnSpc>
            <a:spcBef>
              <a:spcPct val="0"/>
            </a:spcBef>
            <a:spcAft>
              <a:spcPct val="35000"/>
            </a:spcAft>
          </a:pPr>
          <a:r>
            <a:rPr lang="en-US" sz="2200" b="1" kern="1200" dirty="0" smtClean="0"/>
            <a:t>Really fast response time</a:t>
          </a:r>
          <a:endParaRPr lang="en-US" sz="2200" b="1" kern="1200" dirty="0"/>
        </a:p>
      </dsp:txBody>
      <dsp:txXfrm>
        <a:off x="1792783" y="684419"/>
        <a:ext cx="2233116" cy="1677785"/>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CBDBBC2-4887-40C1-84B6-FEC36B50AB4A}" type="datetimeFigureOut">
              <a:rPr lang="en-US" smtClean="0"/>
              <a:pPr/>
              <a:t>10/13/09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BB19E03-5C67-4AAB-9352-8A9C66E06FEB}"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5333997-6596-4591-8A5E-BE98E3C22E1E}" type="datetimeFigureOut">
              <a:rPr lang="en-US" smtClean="0"/>
              <a:pPr/>
              <a:t>10/13/09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85B4B99-2225-4CDD-B77D-F8DCFA998F66}"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 Id="rId3" Type="http://schemas.openxmlformats.org/officeDocument/2006/relationships/hyperlink" Target="http://xmpp.org/"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85B4B99-2225-4CDD-B77D-F8DCFA998F66}"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285B4B99-2225-4CDD-B77D-F8DCFA998F66}"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285B4B99-2225-4CDD-B77D-F8DCFA998F66}"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Char char="-"/>
            </a:pPr>
            <a:r>
              <a:rPr lang="en-US" dirty="0" smtClean="0"/>
              <a:t>Resource</a:t>
            </a:r>
          </a:p>
          <a:p>
            <a:pPr>
              <a:buFontTx/>
              <a:buChar char="-"/>
            </a:pPr>
            <a:r>
              <a:rPr lang="en-US" dirty="0" smtClean="0"/>
              <a:t>Federation</a:t>
            </a:r>
          </a:p>
          <a:p>
            <a:pPr>
              <a:buFontTx/>
              <a:buChar char="-"/>
            </a:pPr>
            <a:r>
              <a:rPr lang="en-US" dirty="0" smtClean="0"/>
              <a:t>Client to Server &lt;&gt; Server to Server</a:t>
            </a:r>
          </a:p>
          <a:p>
            <a:endParaRPr lang="en-US" dirty="0" smtClean="0"/>
          </a:p>
          <a:p>
            <a:r>
              <a:rPr lang="en-US" dirty="0" err="1" smtClean="0"/>
              <a:t>Jabber.org</a:t>
            </a:r>
            <a:r>
              <a:rPr lang="en-US" dirty="0" smtClean="0"/>
              <a:t> </a:t>
            </a:r>
            <a:r>
              <a:rPr lang="en-US" dirty="0" smtClean="0"/>
              <a:t>is the original IM service based on </a:t>
            </a:r>
            <a:r>
              <a:rPr lang="en-US" dirty="0" smtClean="0">
                <a:hlinkClick r:id="rId3"/>
              </a:rPr>
              <a:t>XMPP</a:t>
            </a:r>
            <a:r>
              <a:rPr lang="en-US" dirty="0" smtClean="0"/>
              <a:t>, the open standard for instant messaging. The service is run by a small group of volunteers. For that reason, you’ll often find people using Jabber and XMPP</a:t>
            </a:r>
            <a:r>
              <a:rPr lang="en-US" baseline="0" dirty="0" smtClean="0"/>
              <a:t> as synonyms. For all intents and purposes though, they are exactly the same. </a:t>
            </a:r>
          </a:p>
          <a:p>
            <a:endParaRPr lang="en-US" baseline="0" dirty="0" smtClean="0"/>
          </a:p>
          <a:p>
            <a:r>
              <a:rPr lang="en-US" baseline="0" dirty="0" smtClean="0"/>
              <a:t>Having said that, each XMPP user has a “JID” or “Jabber ID”, which captures the following components: user, domain and resource.</a:t>
            </a:r>
          </a:p>
          <a:p>
            <a:endParaRPr lang="en-US" baseline="0" dirty="0" smtClean="0"/>
          </a:p>
          <a:p>
            <a:r>
              <a:rPr lang="en-US" baseline="0" dirty="0" smtClean="0"/>
              <a:t>If you discard the resource component for a second, you’re left with an email address! Hence, as you may guess, the user identification and authentication will be done by a jabber server running on aiderss.com. And then the resource component simply assigns a unique handle, or location for that user. Unlike SMTP, which is stateless, we can have multiple clients be connected to our jabber server, which means we need a unique ID for each one.</a:t>
            </a:r>
          </a:p>
          <a:p>
            <a:endParaRPr lang="en-US" baseline="0" dirty="0" smtClean="0"/>
          </a:p>
          <a:p>
            <a:endParaRPr lang="en-US"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285B4B99-2225-4CDD-B77D-F8DCFA998F66}"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285B4B99-2225-4CDD-B77D-F8DCFA998F66}"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285B4B99-2225-4CDD-B77D-F8DCFA998F66}"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XMPP is also not limited to routing text snippets. Recently, Google integrated video chat into their products, once again, using XMPP. You can use XMPP to transfer binary files, real-time video, or anything else that your heart desires (not that it’s a necessarily good idea to do that though).</a:t>
            </a:r>
          </a:p>
          <a:p>
            <a:endParaRPr lang="en-US" baseline="0" dirty="0" smtClean="0"/>
          </a:p>
        </p:txBody>
      </p:sp>
      <p:sp>
        <p:nvSpPr>
          <p:cNvPr id="4" name="Slide Number Placeholder 3"/>
          <p:cNvSpPr>
            <a:spLocks noGrp="1"/>
          </p:cNvSpPr>
          <p:nvPr>
            <p:ph type="sldNum" sz="quarter" idx="10"/>
          </p:nvPr>
        </p:nvSpPr>
        <p:spPr/>
        <p:txBody>
          <a:bodyPr/>
          <a:lstStyle/>
          <a:p>
            <a:fld id="{285B4B99-2225-4CDD-B77D-F8DCFA998F66}"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Char char="-"/>
            </a:pPr>
            <a:endParaRPr lang="en-US" baseline="0" dirty="0" smtClean="0"/>
          </a:p>
        </p:txBody>
      </p:sp>
      <p:sp>
        <p:nvSpPr>
          <p:cNvPr id="4" name="Slide Number Placeholder 3"/>
          <p:cNvSpPr>
            <a:spLocks noGrp="1"/>
          </p:cNvSpPr>
          <p:nvPr>
            <p:ph type="sldNum" sz="quarter" idx="10"/>
          </p:nvPr>
        </p:nvSpPr>
        <p:spPr/>
        <p:txBody>
          <a:bodyPr/>
          <a:lstStyle/>
          <a:p>
            <a:fld id="{285B4B99-2225-4CDD-B77D-F8DCFA998F66}"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285B4B99-2225-4CDD-B77D-F8DCFA998F66}"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285B4B99-2225-4CDD-B77D-F8DCFA998F66}"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285B4B99-2225-4CDD-B77D-F8DCFA998F66}"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85B4B99-2225-4CDD-B77D-F8DCFA998F66}"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285B4B99-2225-4CDD-B77D-F8DCFA998F66}"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285B4B99-2225-4CDD-B77D-F8DCFA998F66}"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285B4B99-2225-4CDD-B77D-F8DCFA998F66}"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285B4B99-2225-4CDD-B77D-F8DCFA998F66}"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285B4B99-2225-4CDD-B77D-F8DCFA998F66}"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285B4B99-2225-4CDD-B77D-F8DCFA998F66}" type="slidenum">
              <a:rPr lang="en-US" smtClean="0"/>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285B4B99-2225-4CDD-B77D-F8DCFA998F66}"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285B4B99-2225-4CDD-B77D-F8DCFA998F66}" type="slidenum">
              <a:rPr lang="en-US" smtClean="0"/>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285B4B99-2225-4CDD-B77D-F8DCFA998F66}" type="slidenum">
              <a:rPr lang="en-US" smtClean="0"/>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Fire eagle exposes an XMPP endpoint which anyone can consume to receive your location updates. This saves them a lot of bandwidth and server resources, since the clients don’t have to poll for updates!</a:t>
            </a:r>
          </a:p>
        </p:txBody>
      </p:sp>
      <p:sp>
        <p:nvSpPr>
          <p:cNvPr id="4" name="Slide Number Placeholder 3"/>
          <p:cNvSpPr>
            <a:spLocks noGrp="1"/>
          </p:cNvSpPr>
          <p:nvPr>
            <p:ph type="sldNum" sz="quarter" idx="10"/>
          </p:nvPr>
        </p:nvSpPr>
        <p:spPr/>
        <p:txBody>
          <a:bodyPr/>
          <a:lstStyle/>
          <a:p>
            <a:fld id="{285B4B99-2225-4CDD-B77D-F8DCFA998F66}"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85B4B99-2225-4CDD-B77D-F8DCFA998F66}"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285B4B99-2225-4CDD-B77D-F8DCFA998F66}" type="slidenum">
              <a:rPr lang="en-US" smtClean="0"/>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Another interesting</a:t>
            </a:r>
            <a:r>
              <a:rPr lang="en-US" baseline="0" smtClean="0"/>
              <a:t> and fairly popular use for XMPP is the dynamic scalability. Instead of trying to build your own glue to detect and register new servers in the cloud, you could use XMPP and presence to solve this for you: whenever a server comes online, it logs into the XMPP server announcing it’s presence as available. Under load? Set it to “do not disturb”. </a:t>
            </a:r>
          </a:p>
          <a:p>
            <a:endParaRPr lang="en-US" baseline="0" smtClean="0"/>
          </a:p>
          <a:p>
            <a:r>
              <a:rPr lang="en-US" baseline="0" smtClean="0"/>
              <a:t>If the server falls off the network, the XMPP server will detect that and remove it from its roster. </a:t>
            </a:r>
            <a:endParaRPr lang="en-US" dirty="0" smtClean="0"/>
          </a:p>
        </p:txBody>
      </p:sp>
      <p:sp>
        <p:nvSpPr>
          <p:cNvPr id="4" name="Slide Number Placeholder 3"/>
          <p:cNvSpPr>
            <a:spLocks noGrp="1"/>
          </p:cNvSpPr>
          <p:nvPr>
            <p:ph type="sldNum" sz="quarter" idx="10"/>
          </p:nvPr>
        </p:nvSpPr>
        <p:spPr/>
        <p:txBody>
          <a:bodyPr/>
          <a:lstStyle/>
          <a:p>
            <a:fld id="{285B4B99-2225-4CDD-B77D-F8DCFA998F66}" type="slidenum">
              <a:rPr lang="en-US" smtClean="0"/>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285B4B99-2225-4CDD-B77D-F8DCFA998F66}" type="slidenum">
              <a:rPr lang="en-US" smtClean="0"/>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285B4B99-2225-4CDD-B77D-F8DCFA998F66}" type="slidenum">
              <a:rPr lang="en-US" smtClean="0"/>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Char char="-"/>
            </a:pPr>
            <a:endParaRPr lang="en-US" dirty="0" smtClean="0"/>
          </a:p>
        </p:txBody>
      </p:sp>
      <p:sp>
        <p:nvSpPr>
          <p:cNvPr id="4" name="Slide Number Placeholder 3"/>
          <p:cNvSpPr>
            <a:spLocks noGrp="1"/>
          </p:cNvSpPr>
          <p:nvPr>
            <p:ph type="sldNum" sz="quarter" idx="10"/>
          </p:nvPr>
        </p:nvSpPr>
        <p:spPr/>
        <p:txBody>
          <a:bodyPr/>
          <a:lstStyle/>
          <a:p>
            <a:fld id="{285B4B99-2225-4CDD-B77D-F8DCFA998F66}" type="slidenum">
              <a:rPr lang="en-US" smtClean="0"/>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Char char="-"/>
            </a:pPr>
            <a:endParaRPr lang="en-US" dirty="0" smtClean="0"/>
          </a:p>
        </p:txBody>
      </p:sp>
      <p:sp>
        <p:nvSpPr>
          <p:cNvPr id="4" name="Slide Number Placeholder 3"/>
          <p:cNvSpPr>
            <a:spLocks noGrp="1"/>
          </p:cNvSpPr>
          <p:nvPr>
            <p:ph type="sldNum" sz="quarter" idx="10"/>
          </p:nvPr>
        </p:nvSpPr>
        <p:spPr/>
        <p:txBody>
          <a:bodyPr/>
          <a:lstStyle/>
          <a:p>
            <a:fld id="{285B4B99-2225-4CDD-B77D-F8DCFA998F66}" type="slidenum">
              <a:rPr lang="en-US" smtClean="0"/>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285B4B99-2225-4CDD-B77D-F8DCFA998F66}" type="slidenum">
              <a:rPr lang="en-US" smtClean="0"/>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285B4B99-2225-4CDD-B77D-F8DCFA998F66}" type="slidenum">
              <a:rPr lang="en-US" smtClean="0"/>
              <a:pPr/>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285B4B99-2225-4CDD-B77D-F8DCFA998F66}" type="slidenum">
              <a:rPr lang="en-US" smtClean="0"/>
              <a:pPr/>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285B4B99-2225-4CDD-B77D-F8DCFA998F66}" type="slidenum">
              <a:rPr lang="en-US" smtClean="0"/>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Real-Time: the Marketing gimmicks &amp; buzz</a:t>
            </a:r>
          </a:p>
          <a:p>
            <a:r>
              <a:rPr lang="en-US" dirty="0" smtClean="0"/>
              <a:t>   * It's all hype. I'm guilty of it too: PostRank.</a:t>
            </a:r>
          </a:p>
        </p:txBody>
      </p:sp>
      <p:sp>
        <p:nvSpPr>
          <p:cNvPr id="4" name="Slide Number Placeholder 3"/>
          <p:cNvSpPr>
            <a:spLocks noGrp="1"/>
          </p:cNvSpPr>
          <p:nvPr>
            <p:ph type="sldNum" sz="quarter" idx="10"/>
          </p:nvPr>
        </p:nvSpPr>
        <p:spPr/>
        <p:txBody>
          <a:bodyPr/>
          <a:lstStyle/>
          <a:p>
            <a:fld id="{285B4B99-2225-4CDD-B77D-F8DCFA998F66}"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285B4B99-2225-4CDD-B77D-F8DCFA998F66}" type="slidenum">
              <a:rPr lang="en-US" smtClean="0"/>
              <a:pPr/>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285B4B99-2225-4CDD-B77D-F8DCFA998F66}" type="slidenum">
              <a:rPr lang="en-US" smtClean="0"/>
              <a:pPr/>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285B4B99-2225-4CDD-B77D-F8DCFA998F66}" type="slidenum">
              <a:rPr lang="en-US" smtClean="0"/>
              <a:pPr/>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285B4B99-2225-4CDD-B77D-F8DCFA998F66}" type="slidenum">
              <a:rPr lang="en-US" smtClean="0"/>
              <a:pPr/>
              <a:t>43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285B4B99-2225-4CDD-B77D-F8DCFA998F66}" type="slidenum">
              <a:rPr lang="en-US" smtClean="0"/>
              <a:pPr/>
              <a:t>44</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285B4B99-2225-4CDD-B77D-F8DCFA998F66}" type="slidenum">
              <a:rPr lang="en-US" smtClean="0"/>
              <a:pPr/>
              <a:t>45</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285B4B99-2225-4CDD-B77D-F8DCFA998F66}" type="slidenum">
              <a:rPr lang="en-US" smtClean="0"/>
              <a:pPr/>
              <a:t>46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285B4B99-2225-4CDD-B77D-F8DCFA998F66}" type="slidenum">
              <a:rPr lang="en-US" smtClean="0"/>
              <a:pPr/>
              <a:t>47</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285B4B99-2225-4CDD-B77D-F8DCFA998F66}" type="slidenum">
              <a:rPr lang="en-US" smtClean="0"/>
              <a:pPr/>
              <a:t>48</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285B4B99-2225-4CDD-B77D-F8DCFA998F66}" type="slidenum">
              <a:rPr lang="en-US" smtClean="0"/>
              <a:pPr/>
              <a:t>49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285B4B99-2225-4CDD-B77D-F8DCFA998F66}" type="slidenum">
              <a:rPr lang="en-US" smtClean="0"/>
              <a:pPr/>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285B4B99-2225-4CDD-B77D-F8DCFA998F66}" type="slidenum">
              <a:rPr lang="en-US" smtClean="0"/>
              <a:pPr/>
              <a:t>50</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285B4B99-2225-4CDD-B77D-F8DCFA998F66}" type="slidenum">
              <a:rPr lang="en-US" smtClean="0"/>
              <a:pPr/>
              <a:t>51</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285B4B99-2225-4CDD-B77D-F8DCFA998F66}" type="slidenum">
              <a:rPr lang="en-US" smtClean="0"/>
              <a:pPr/>
              <a:t>52</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285B4B99-2225-4CDD-B77D-F8DCFA998F66}" type="slidenum">
              <a:rPr lang="en-US" smtClean="0"/>
              <a:pPr/>
              <a:t>53</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285B4B99-2225-4CDD-B77D-F8DCFA998F66}" type="slidenum">
              <a:rPr lang="en-US" smtClean="0"/>
              <a:pPr/>
              <a:t>54</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285B4B99-2225-4CDD-B77D-F8DCFA998F66}" type="slidenum">
              <a:rPr lang="en-US" smtClean="0"/>
              <a:pPr/>
              <a:t>55</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285B4B99-2225-4CDD-B77D-F8DCFA998F66}" type="slidenum">
              <a:rPr lang="en-US" smtClean="0"/>
              <a:pPr/>
              <a:t>56</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285B4B99-2225-4CDD-B77D-F8DCFA998F66}" type="slidenum">
              <a:rPr lang="en-US" smtClean="0"/>
              <a:pPr/>
              <a:t>57</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285B4B99-2225-4CDD-B77D-F8DCFA998F66}" type="slidenum">
              <a:rPr lang="en-US" smtClean="0"/>
              <a:pPr/>
              <a:t>58</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285B4B99-2225-4CDD-B77D-F8DCFA998F66}" type="slidenum">
              <a:rPr lang="en-US" smtClean="0"/>
              <a:pPr/>
              <a:t>59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285B4B99-2225-4CDD-B77D-F8DCFA998F66}" type="slidenum">
              <a:rPr lang="en-US" smtClean="0"/>
              <a:pPr/>
              <a:t>6</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285B4B99-2225-4CDD-B77D-F8DCFA998F66}" type="slidenum">
              <a:rPr lang="en-US" smtClean="0"/>
              <a:pPr/>
              <a:t>60</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285B4B99-2225-4CDD-B77D-F8DCFA998F66}" type="slidenum">
              <a:rPr lang="en-US" smtClean="0"/>
              <a:pPr/>
              <a:t>61</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285B4B99-2225-4CDD-B77D-F8DCFA998F66}" type="slidenum">
              <a:rPr lang="en-US" smtClean="0"/>
              <a:pPr/>
              <a:t>62</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285B4B99-2225-4CDD-B77D-F8DCFA998F66}" type="slidenum">
              <a:rPr lang="en-US" smtClean="0"/>
              <a:pPr/>
              <a:t>63</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285B4B99-2225-4CDD-B77D-F8DCFA998F66}" type="slidenum">
              <a:rPr lang="en-US" smtClean="0"/>
              <a:pPr/>
              <a:t>64</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285B4B99-2225-4CDD-B77D-F8DCFA998F66}" type="slidenum">
              <a:rPr lang="en-US" smtClean="0"/>
              <a:pPr/>
              <a:t>65</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285B4B99-2225-4CDD-B77D-F8DCFA998F66}" type="slidenum">
              <a:rPr lang="en-US" smtClean="0"/>
              <a:pPr/>
              <a:t>66</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285B4B99-2225-4CDD-B77D-F8DCFA998F66}" type="slidenum">
              <a:rPr lang="en-US" smtClean="0"/>
              <a:pPr/>
              <a:t>67</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285B4B99-2225-4CDD-B77D-F8DCFA998F66}" type="slidenum">
              <a:rPr lang="en-US" smtClean="0"/>
              <a:pPr/>
              <a:t>68</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285B4B99-2225-4CDD-B77D-F8DCFA998F66}" type="slidenum">
              <a:rPr lang="en-US" smtClean="0"/>
              <a:pPr/>
              <a:t>69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285B4B99-2225-4CDD-B77D-F8DCFA998F66}" type="slidenum">
              <a:rPr lang="en-US" smtClean="0"/>
              <a:pPr/>
              <a:t>7</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85B4B99-2225-4CDD-B77D-F8DCFA998F66}" type="slidenum">
              <a:rPr lang="en-US" smtClean="0"/>
              <a:pPr/>
              <a:t>70</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285B4B99-2225-4CDD-B77D-F8DCFA998F66}" type="slidenum">
              <a:rPr lang="en-US" smtClean="0"/>
              <a:pPr/>
              <a:t>71</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285B4B99-2225-4CDD-B77D-F8DCFA998F66}"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285B4B99-2225-4CDD-B77D-F8DCFA998F66}"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127126"/>
            <a:ext cx="8229600" cy="49990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Custom Layout">
    <p:bg>
      <p:bgPr>
        <a:solidFill>
          <a:srgbClr val="D0DD2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solidFill>
                  <a:schemeClr val="accent2">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5F606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8625" y="206375"/>
            <a:ext cx="7826375" cy="484187"/>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9" name="Group 18"/>
          <p:cNvGrpSpPr/>
          <p:nvPr userDrawn="1"/>
        </p:nvGrpSpPr>
        <p:grpSpPr>
          <a:xfrm>
            <a:off x="0" y="6375400"/>
            <a:ext cx="9144000" cy="482599"/>
            <a:chOff x="0" y="6375400"/>
            <a:chExt cx="9144000" cy="482599"/>
          </a:xfrm>
        </p:grpSpPr>
        <p:sp>
          <p:nvSpPr>
            <p:cNvPr id="20" name="Rectangle 19"/>
            <p:cNvSpPr/>
            <p:nvPr/>
          </p:nvSpPr>
          <p:spPr>
            <a:xfrm>
              <a:off x="0" y="6375400"/>
              <a:ext cx="9144000" cy="48259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1" name="Picture 2"/>
            <p:cNvPicPr>
              <a:picLocks noChangeAspect="1" noChangeArrowheads="1"/>
            </p:cNvPicPr>
            <p:nvPr/>
          </p:nvPicPr>
          <p:blipFill>
            <a:blip r:embed="rId14"/>
            <a:srcRect/>
            <a:stretch>
              <a:fillRect/>
            </a:stretch>
          </p:blipFill>
          <p:spPr bwMode="auto">
            <a:xfrm>
              <a:off x="8070849" y="6526858"/>
              <a:ext cx="915167" cy="207698"/>
            </a:xfrm>
            <a:prstGeom prst="rect">
              <a:avLst/>
            </a:prstGeom>
            <a:noFill/>
            <a:ln w="9525">
              <a:noFill/>
              <a:miter lim="800000"/>
              <a:headEnd/>
              <a:tailEnd/>
            </a:ln>
            <a:effectLst/>
          </p:spPr>
        </p:pic>
        <p:sp>
          <p:nvSpPr>
            <p:cNvPr id="22" name="TextBox 21"/>
            <p:cNvSpPr txBox="1"/>
            <p:nvPr/>
          </p:nvSpPr>
          <p:spPr>
            <a:xfrm>
              <a:off x="152399" y="6467474"/>
              <a:ext cx="3590925" cy="307777"/>
            </a:xfrm>
            <a:prstGeom prst="rect">
              <a:avLst/>
            </a:prstGeom>
            <a:noFill/>
          </p:spPr>
          <p:txBody>
            <a:bodyPr wrap="square" rtlCol="0">
              <a:spAutoFit/>
            </a:bodyPr>
            <a:lstStyle/>
            <a:p>
              <a:r>
                <a:rPr lang="en-US" sz="1400" b="1" dirty="0" smtClean="0">
                  <a:solidFill>
                    <a:schemeClr val="bg1"/>
                  </a:solidFill>
                </a:rPr>
                <a:t>Real-Time Ruby &amp; Real-Time Web</a:t>
              </a:r>
              <a:endParaRPr lang="en-US" sz="1400" b="1" dirty="0">
                <a:solidFill>
                  <a:schemeClr val="bg1"/>
                </a:solidFill>
              </a:endParaRPr>
            </a:p>
          </p:txBody>
        </p:sp>
        <p:sp>
          <p:nvSpPr>
            <p:cNvPr id="23" name="TextBox 22"/>
            <p:cNvSpPr txBox="1"/>
            <p:nvPr/>
          </p:nvSpPr>
          <p:spPr>
            <a:xfrm>
              <a:off x="5334000" y="6513195"/>
              <a:ext cx="2146173" cy="246221"/>
            </a:xfrm>
            <a:prstGeom prst="rect">
              <a:avLst/>
            </a:prstGeom>
            <a:noFill/>
          </p:spPr>
          <p:txBody>
            <a:bodyPr wrap="square" rtlCol="0">
              <a:spAutoFit/>
            </a:bodyPr>
            <a:lstStyle/>
            <a:p>
              <a:pPr algn="ctr"/>
              <a:r>
                <a:rPr lang="en-US" sz="1000" dirty="0" smtClean="0">
                  <a:solidFill>
                    <a:schemeClr val="bg1"/>
                  </a:solidFill>
                </a:rPr>
                <a:t>@</a:t>
              </a:r>
              <a:r>
                <a:rPr lang="en-US" sz="1000" dirty="0" err="1" smtClean="0">
                  <a:solidFill>
                    <a:schemeClr val="bg1"/>
                  </a:solidFill>
                </a:rPr>
                <a:t>igrigorik</a:t>
              </a:r>
              <a:r>
                <a:rPr lang="en-US" sz="1000" dirty="0" smtClean="0">
                  <a:solidFill>
                    <a:schemeClr val="bg1"/>
                  </a:solidFill>
                </a:rPr>
                <a:t> #</a:t>
              </a:r>
              <a:r>
                <a:rPr lang="en-US" sz="1000" dirty="0" err="1" smtClean="0">
                  <a:solidFill>
                    <a:schemeClr val="bg1"/>
                  </a:solidFill>
                </a:rPr>
                <a:t>railssummit</a:t>
              </a:r>
              <a:r>
                <a:rPr lang="en-US" sz="1000" dirty="0" smtClean="0">
                  <a:solidFill>
                    <a:schemeClr val="bg1"/>
                  </a:solidFill>
                </a:rPr>
                <a:t> #</a:t>
              </a:r>
              <a:r>
                <a:rPr lang="en-US" sz="1000" dirty="0" err="1" smtClean="0">
                  <a:solidFill>
                    <a:schemeClr val="bg1"/>
                  </a:solidFill>
                </a:rPr>
                <a:t>realtime</a:t>
              </a:r>
              <a:endParaRPr lang="en-US" sz="1000" dirty="0">
                <a:solidFill>
                  <a:schemeClr val="bg1"/>
                </a:solidFill>
              </a:endParaRPr>
            </a:p>
          </p:txBody>
        </p:sp>
        <p:sp>
          <p:nvSpPr>
            <p:cNvPr id="24" name="TextBox 23"/>
            <p:cNvSpPr txBox="1"/>
            <p:nvPr/>
          </p:nvSpPr>
          <p:spPr>
            <a:xfrm>
              <a:off x="3048000" y="6513195"/>
              <a:ext cx="1841500" cy="246221"/>
            </a:xfrm>
            <a:prstGeom prst="rect">
              <a:avLst/>
            </a:prstGeom>
            <a:noFill/>
          </p:spPr>
          <p:txBody>
            <a:bodyPr wrap="square" rtlCol="0">
              <a:spAutoFit/>
            </a:bodyPr>
            <a:lstStyle/>
            <a:p>
              <a:pPr algn="ctr"/>
              <a:r>
                <a:rPr lang="en-US" sz="1000" dirty="0" smtClean="0">
                  <a:solidFill>
                    <a:schemeClr val="bg1"/>
                  </a:solidFill>
                </a:rPr>
                <a:t>http://</a:t>
              </a:r>
              <a:r>
                <a:rPr lang="en-US" sz="1000" dirty="0" err="1" smtClean="0">
                  <a:solidFill>
                    <a:schemeClr val="bg1"/>
                  </a:solidFill>
                </a:rPr>
                <a:t>bit.ly/realtime</a:t>
              </a:r>
              <a:r>
                <a:rPr lang="en-US" sz="1000" dirty="0" smtClean="0">
                  <a:solidFill>
                    <a:schemeClr val="bg1"/>
                  </a:solidFill>
                </a:rPr>
                <a:t>-ruby</a:t>
              </a:r>
              <a:endParaRPr lang="en-US" sz="1000" dirty="0">
                <a:solidFill>
                  <a:schemeClr val="bg1"/>
                </a:solidFill>
              </a:endParaRP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dt="0"/>
  <p:txStyles>
    <p:titleStyle>
      <a:lvl1pPr algn="l" defTabSz="914400" rtl="0" eaLnBrk="1" latinLnBrk="0" hangingPunct="1">
        <a:spcBef>
          <a:spcPct val="0"/>
        </a:spcBef>
        <a:buNone/>
        <a:defRPr sz="4000" b="1" u="none"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20.emf"/><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20.emf"/><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20.emf"/><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hyperlink" Target="http://www.postrank.com" TargetMode="External"/><Relationship Id="rId6" Type="http://schemas.openxmlformats.org/officeDocument/2006/relationships/hyperlink" Target="http://www.igvita.com" TargetMode="External"/><Relationship Id="rId7" Type="http://schemas.openxmlformats.org/officeDocument/2006/relationships/hyperlink" Target="http://www.twitter.com/igrigorik"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6.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7.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8.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7.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12.png"/></Relationships>
</file>

<file path=ppt/slides/_rels/slide33.xml.rels><?xml version="1.0" encoding="UTF-8" standalone="yes"?>
<Relationships xmlns="http://schemas.openxmlformats.org/package/2006/relationships"><Relationship Id="rId3" Type="http://schemas.openxmlformats.org/officeDocument/2006/relationships/image" Target="../media/image32.gif"/><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37.emf"/><Relationship Id="rId4"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38.emf"/><Relationship Id="rId4"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39.emf"/><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39.emf"/><Relationship Id="rId4" Type="http://schemas.openxmlformats.org/officeDocument/2006/relationships/image" Target="../media/image40.emf"/><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39.emf"/><Relationship Id="rId4" Type="http://schemas.openxmlformats.org/officeDocument/2006/relationships/image" Target="../media/image40.emf"/><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39.emf"/><Relationship Id="rId4" Type="http://schemas.openxmlformats.org/officeDocument/2006/relationships/image" Target="../media/image41.emf"/><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39.emf"/><Relationship Id="rId4" Type="http://schemas.openxmlformats.org/officeDocument/2006/relationships/image" Target="../media/image40.emf"/><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39.emf"/><Relationship Id="rId4" Type="http://schemas.openxmlformats.org/officeDocument/2006/relationships/image" Target="../media/image40.emf"/><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41.emf"/><Relationship Id="rId4" Type="http://schemas.openxmlformats.org/officeDocument/2006/relationships/image" Target="../media/image39.emf"/><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43.emf"/><Relationship Id="rId4" Type="http://schemas.openxmlformats.org/officeDocument/2006/relationships/image" Target="../media/image44.emf"/><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hyperlink" Target="http://bit.ly/igvita-amqp" TargetMode="External"/><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4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7.png"/></Relationships>
</file>

<file path=ppt/slides/_rels/slide51.x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image" Target="../media/image43.emf"/><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9.png"/></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hyperlink" Target="http://github.com/jcapote/watercoolr" TargetMode="External"/><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openxmlformats.org/officeDocument/2006/relationships/hyperlink" Target="http://bit.ly/igvita-watercoolr" TargetMode="External"/><Relationship Id="rId4" Type="http://schemas.openxmlformats.org/officeDocument/2006/relationships/hyperlink" Target="http://www.github.com/igrigorik/watercoolr" TargetMode="External"/><Relationship Id="rId5" Type="http://schemas.openxmlformats.org/officeDocument/2006/relationships/hyperlink" Target="http://www.postbin.org" TargetMode="External"/><Relationship Id="rId6" Type="http://schemas.openxmlformats.org/officeDocument/2006/relationships/image" Target="../media/image52.png"/><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hyperlink" Target="http://pubsubhubbub.googlecode.com/svn/trunk/pubsubhubbub-core-0.2.html" TargetMode="External"/><Relationship Id="rId4" Type="http://schemas.openxmlformats.org/officeDocument/2006/relationships/hyperlink" Target="http://docs.google.com/present/view?id=ajd8t6gk4mh2_34dvbpchfs" TargetMode="External"/><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5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hyperlink" Target="http://github.com/igrigorik/pubsubhubbub" TargetMode="External"/><Relationship Id="rId4" Type="http://schemas.openxmlformats.org/officeDocument/2006/relationships/image" Target="../media/image58.png"/><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hyperlink" Target="http://bit.ly/igvita-amqp" TargetMode="External"/><Relationship Id="rId5" Type="http://schemas.openxmlformats.org/officeDocument/2006/relationships/hyperlink" Target="http://bit.ly/igvita-webhooks" TargetMode="External"/><Relationship Id="rId6" Type="http://schemas.openxmlformats.org/officeDocument/2006/relationships/hyperlink" Target="http://bit.ly/igvita-pshb" TargetMode="External"/><Relationship Id="rId1" Type="http://schemas.openxmlformats.org/officeDocument/2006/relationships/slideLayout" Target="../slideLayouts/slideLayout4.xml"/><Relationship Id="rId2" Type="http://schemas.openxmlformats.org/officeDocument/2006/relationships/notesSlide" Target="../notesSlides/notesSlide7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AA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82600" y="2644775"/>
            <a:ext cx="8128000" cy="1470025"/>
          </a:xfrm>
        </p:spPr>
        <p:txBody>
          <a:bodyPr>
            <a:normAutofit/>
          </a:bodyPr>
          <a:lstStyle/>
          <a:p>
            <a:pPr algn="r"/>
            <a:r>
              <a:rPr lang="en-US" sz="3800" dirty="0" smtClean="0">
                <a:solidFill>
                  <a:srgbClr val="FFFFFF"/>
                </a:solidFill>
              </a:rPr>
              <a:t>Real-Time Ruby for the Real-Time Web</a:t>
            </a:r>
            <a:br>
              <a:rPr lang="en-US" sz="3800" dirty="0" smtClean="0">
                <a:solidFill>
                  <a:srgbClr val="FFFFFF"/>
                </a:solidFill>
              </a:rPr>
            </a:br>
            <a:r>
              <a:rPr lang="en-US" sz="2100" b="0" i="1" dirty="0" smtClean="0">
                <a:solidFill>
                  <a:srgbClr val="FFFFFF"/>
                </a:solidFill>
              </a:rPr>
              <a:t>aka IM for web-applications</a:t>
            </a:r>
            <a:endParaRPr lang="en-US" sz="2100" b="0" i="1" dirty="0">
              <a:solidFill>
                <a:srgbClr val="FFFFFF"/>
              </a:solidFill>
            </a:endParaRPr>
          </a:p>
        </p:txBody>
      </p:sp>
      <p:sp>
        <p:nvSpPr>
          <p:cNvPr id="3" name="Subtitle 2"/>
          <p:cNvSpPr>
            <a:spLocks noGrp="1"/>
          </p:cNvSpPr>
          <p:nvPr>
            <p:ph type="subTitle" idx="1"/>
          </p:nvPr>
        </p:nvSpPr>
        <p:spPr>
          <a:xfrm>
            <a:off x="2133600" y="4959350"/>
            <a:ext cx="6400800" cy="1289050"/>
          </a:xfrm>
        </p:spPr>
        <p:txBody>
          <a:bodyPr>
            <a:normAutofit fontScale="92500" lnSpcReduction="10000"/>
          </a:bodyPr>
          <a:lstStyle/>
          <a:p>
            <a:pPr algn="r"/>
            <a:r>
              <a:rPr lang="en-US" sz="2400" b="1" dirty="0" smtClean="0">
                <a:solidFill>
                  <a:srgbClr val="FFFFFF"/>
                </a:solidFill>
              </a:rPr>
              <a:t>Ilya Grigorik</a:t>
            </a:r>
          </a:p>
          <a:p>
            <a:pPr algn="r"/>
            <a:r>
              <a:rPr lang="en-US" sz="2400" dirty="0" smtClean="0">
                <a:solidFill>
                  <a:srgbClr val="FFFFFF"/>
                </a:solidFill>
              </a:rPr>
              <a:t>CTO / PostRank</a:t>
            </a:r>
          </a:p>
          <a:p>
            <a:r>
              <a:rPr lang="en-US" dirty="0" smtClean="0">
                <a:solidFill>
                  <a:srgbClr val="FFFFFF"/>
                </a:solidFill>
              </a:rPr>
              <a:t> </a:t>
            </a:r>
            <a:endParaRPr lang="en-US" dirty="0">
              <a:solidFill>
                <a:srgbClr val="FFFFFF"/>
              </a:solidFill>
            </a:endParaRPr>
          </a:p>
        </p:txBody>
      </p:sp>
      <p:pic>
        <p:nvPicPr>
          <p:cNvPr id="11" name="Picture 10"/>
          <p:cNvPicPr>
            <a:picLocks noChangeAspect="1"/>
          </p:cNvPicPr>
          <p:nvPr/>
        </p:nvPicPr>
        <p:blipFill>
          <a:blip r:embed="rId3"/>
          <a:stretch>
            <a:fillRect/>
          </a:stretch>
        </p:blipFill>
        <p:spPr>
          <a:xfrm>
            <a:off x="3352800" y="457200"/>
            <a:ext cx="5245100" cy="17272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96925" y="3705225"/>
            <a:ext cx="7772400" cy="1500187"/>
          </a:xfrm>
        </p:spPr>
        <p:txBody>
          <a:bodyPr>
            <a:normAutofit/>
          </a:bodyPr>
          <a:lstStyle/>
          <a:p>
            <a:pPr algn="r"/>
            <a:r>
              <a:rPr lang="en-US" sz="2600" b="1" dirty="0" smtClean="0">
                <a:solidFill>
                  <a:schemeClr val="tx1">
                    <a:lumMod val="75000"/>
                    <a:lumOff val="25000"/>
                  </a:schemeClr>
                </a:solidFill>
              </a:rPr>
              <a:t>Extensible Messaging and Presence Protocol (XMPP)</a:t>
            </a:r>
          </a:p>
        </p:txBody>
      </p:sp>
      <p:pic>
        <p:nvPicPr>
          <p:cNvPr id="7" name="Picture 6" descr="202px-XMPP_Logo.svg.png"/>
          <p:cNvPicPr>
            <a:picLocks noChangeAspect="1"/>
          </p:cNvPicPr>
          <p:nvPr/>
        </p:nvPicPr>
        <p:blipFill>
          <a:blip r:embed="rId3"/>
          <a:stretch>
            <a:fillRect/>
          </a:stretch>
        </p:blipFill>
        <p:spPr>
          <a:xfrm>
            <a:off x="3927475" y="666750"/>
            <a:ext cx="1289050" cy="1327338"/>
          </a:xfrm>
          <a:prstGeom prst="rect">
            <a:avLst/>
          </a:prstGeom>
        </p:spPr>
      </p:pic>
      <p:pic>
        <p:nvPicPr>
          <p:cNvPr id="9219" name="Picture 3"/>
          <p:cNvPicPr>
            <a:picLocks noChangeAspect="1" noChangeArrowheads="1"/>
          </p:cNvPicPr>
          <p:nvPr/>
        </p:nvPicPr>
        <p:blipFill>
          <a:blip r:embed="rId4"/>
          <a:srcRect/>
          <a:stretch>
            <a:fillRect/>
          </a:stretch>
        </p:blipFill>
        <p:spPr bwMode="auto">
          <a:xfrm>
            <a:off x="2638425" y="1771650"/>
            <a:ext cx="3894137" cy="2171700"/>
          </a:xfrm>
          <a:prstGeom prst="rect">
            <a:avLst/>
          </a:prstGeom>
          <a:noFill/>
          <a:ln w="9525">
            <a:noFill/>
            <a:miter lim="800000"/>
            <a:headEnd/>
            <a:tailEnd/>
          </a:ln>
          <a:effectLst/>
        </p:spPr>
      </p:pic>
      <p:sp>
        <p:nvSpPr>
          <p:cNvPr id="9" name="Rectangular Callout 8"/>
          <p:cNvSpPr/>
          <p:nvPr/>
        </p:nvSpPr>
        <p:spPr>
          <a:xfrm>
            <a:off x="520700" y="2600325"/>
            <a:ext cx="2117725" cy="758826"/>
          </a:xfrm>
          <a:prstGeom prst="wedgeRectCallout">
            <a:avLst>
              <a:gd name="adj1" fmla="val 57580"/>
              <a:gd name="adj2" fmla="val -210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r>
              <a:rPr lang="en-US" b="1" dirty="0" smtClean="0">
                <a:solidFill>
                  <a:schemeClr val="tx1"/>
                </a:solidFill>
              </a:rPr>
              <a:t>From: A, To: B</a:t>
            </a:r>
          </a:p>
          <a:p>
            <a:pPr marL="342900" indent="-342900" algn="ctr"/>
            <a:r>
              <a:rPr lang="en-US" b="1" dirty="0" smtClean="0">
                <a:solidFill>
                  <a:schemeClr val="tx1"/>
                </a:solidFill>
              </a:rPr>
              <a:t>Hello!</a:t>
            </a:r>
          </a:p>
        </p:txBody>
      </p:sp>
      <p:sp>
        <p:nvSpPr>
          <p:cNvPr id="10" name="Rectangular Callout 9"/>
          <p:cNvSpPr/>
          <p:nvPr/>
        </p:nvSpPr>
        <p:spPr>
          <a:xfrm>
            <a:off x="6505575" y="2600325"/>
            <a:ext cx="2117725" cy="758826"/>
          </a:xfrm>
          <a:prstGeom prst="wedgeRectCallout">
            <a:avLst>
              <a:gd name="adj1" fmla="val -59002"/>
              <a:gd name="adj2" fmla="val -255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r>
              <a:rPr lang="en-US" b="1" dirty="0" smtClean="0">
                <a:solidFill>
                  <a:srgbClr val="000000"/>
                </a:solidFill>
              </a:rPr>
              <a:t>From: A, To: B</a:t>
            </a:r>
          </a:p>
          <a:p>
            <a:pPr marL="342900" indent="-342900" algn="ctr"/>
            <a:r>
              <a:rPr lang="en-US" b="1" dirty="0" smtClean="0">
                <a:solidFill>
                  <a:srgbClr val="000000"/>
                </a:solidFill>
              </a:rPr>
              <a:t>Hello!</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96925" y="3705225"/>
            <a:ext cx="7772400" cy="1500187"/>
          </a:xfrm>
        </p:spPr>
        <p:txBody>
          <a:bodyPr>
            <a:normAutofit/>
          </a:bodyPr>
          <a:lstStyle/>
          <a:p>
            <a:pPr algn="r"/>
            <a:r>
              <a:rPr lang="en-US" sz="2600" b="1" dirty="0" smtClean="0">
                <a:solidFill>
                  <a:schemeClr val="tx1">
                    <a:lumMod val="75000"/>
                    <a:lumOff val="25000"/>
                  </a:schemeClr>
                </a:solidFill>
              </a:rPr>
              <a:t>XMPP Features</a:t>
            </a:r>
          </a:p>
        </p:txBody>
      </p:sp>
      <p:pic>
        <p:nvPicPr>
          <p:cNvPr id="7" name="Picture 6" descr="202px-XMPP_Logo.svg.png"/>
          <p:cNvPicPr>
            <a:picLocks noChangeAspect="1"/>
          </p:cNvPicPr>
          <p:nvPr/>
        </p:nvPicPr>
        <p:blipFill>
          <a:blip r:embed="rId3"/>
          <a:stretch>
            <a:fillRect/>
          </a:stretch>
        </p:blipFill>
        <p:spPr>
          <a:xfrm>
            <a:off x="3927475" y="666750"/>
            <a:ext cx="1289050" cy="1327338"/>
          </a:xfrm>
          <a:prstGeom prst="rect">
            <a:avLst/>
          </a:prstGeom>
        </p:spPr>
      </p:pic>
      <p:pic>
        <p:nvPicPr>
          <p:cNvPr id="9219" name="Picture 3"/>
          <p:cNvPicPr>
            <a:picLocks noChangeAspect="1" noChangeArrowheads="1"/>
          </p:cNvPicPr>
          <p:nvPr/>
        </p:nvPicPr>
        <p:blipFill>
          <a:blip r:embed="rId4"/>
          <a:srcRect/>
          <a:stretch>
            <a:fillRect/>
          </a:stretch>
        </p:blipFill>
        <p:spPr bwMode="auto">
          <a:xfrm>
            <a:off x="2638425" y="1771650"/>
            <a:ext cx="3894137" cy="2171700"/>
          </a:xfrm>
          <a:prstGeom prst="rect">
            <a:avLst/>
          </a:prstGeom>
          <a:noFill/>
          <a:ln w="9525">
            <a:noFill/>
            <a:miter lim="800000"/>
            <a:headEnd/>
            <a:tailEnd/>
          </a:ln>
          <a:effectLst/>
        </p:spPr>
      </p:pic>
      <p:sp>
        <p:nvSpPr>
          <p:cNvPr id="8" name="Rectangular Callout 7"/>
          <p:cNvSpPr/>
          <p:nvPr/>
        </p:nvSpPr>
        <p:spPr>
          <a:xfrm>
            <a:off x="520700" y="2600325"/>
            <a:ext cx="2117725" cy="736600"/>
          </a:xfrm>
          <a:prstGeom prst="wedgeRectCallout">
            <a:avLst>
              <a:gd name="adj1" fmla="val 57967"/>
              <a:gd name="adj2" fmla="val -268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0000"/>
                </a:solidFill>
              </a:rPr>
              <a:t>Persistent connections</a:t>
            </a:r>
            <a:endParaRPr lang="en-US" b="1" dirty="0">
              <a:solidFill>
                <a:srgbClr val="000000"/>
              </a:solidFill>
            </a:endParaRPr>
          </a:p>
        </p:txBody>
      </p:sp>
      <p:sp>
        <p:nvSpPr>
          <p:cNvPr id="11" name="Rectangular Callout 10"/>
          <p:cNvSpPr/>
          <p:nvPr/>
        </p:nvSpPr>
        <p:spPr>
          <a:xfrm>
            <a:off x="1441450" y="666750"/>
            <a:ext cx="2117725" cy="736600"/>
          </a:xfrm>
          <a:prstGeom prst="wedgeRectCallout">
            <a:avLst>
              <a:gd name="adj1" fmla="val 57967"/>
              <a:gd name="adj2" fmla="val -268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0000"/>
                </a:solidFill>
              </a:rPr>
              <a:t>Event-stream protocol</a:t>
            </a:r>
            <a:endParaRPr lang="en-US" b="1" dirty="0">
              <a:solidFill>
                <a:srgbClr val="000000"/>
              </a:solidFill>
            </a:endParaRPr>
          </a:p>
        </p:txBody>
      </p:sp>
      <p:sp>
        <p:nvSpPr>
          <p:cNvPr id="12" name="Rectangular Callout 11"/>
          <p:cNvSpPr/>
          <p:nvPr/>
        </p:nvSpPr>
        <p:spPr>
          <a:xfrm>
            <a:off x="1257300" y="4441825"/>
            <a:ext cx="2117725" cy="736600"/>
          </a:xfrm>
          <a:prstGeom prst="wedgeRectCallout">
            <a:avLst>
              <a:gd name="adj1" fmla="val 30441"/>
              <a:gd name="adj2" fmla="val -873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0000"/>
                </a:solidFill>
              </a:rPr>
              <a:t>Identity and authentication</a:t>
            </a:r>
            <a:endParaRPr lang="en-US" b="1" dirty="0">
              <a:solidFill>
                <a:srgbClr val="000000"/>
              </a:solidFill>
            </a:endParaRPr>
          </a:p>
        </p:txBody>
      </p:sp>
      <p:sp>
        <p:nvSpPr>
          <p:cNvPr id="13" name="Rectangular Callout 12"/>
          <p:cNvSpPr/>
          <p:nvPr/>
        </p:nvSpPr>
        <p:spPr>
          <a:xfrm>
            <a:off x="6781800" y="3521075"/>
            <a:ext cx="2117725" cy="736600"/>
          </a:xfrm>
          <a:prstGeom prst="wedgeRectCallout">
            <a:avLst>
              <a:gd name="adj1" fmla="val -60773"/>
              <a:gd name="adj2" fmla="val -283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0000"/>
                </a:solidFill>
              </a:rPr>
              <a:t>Presence</a:t>
            </a:r>
            <a:endParaRPr lang="en-US" b="1" dirty="0">
              <a:solidFill>
                <a:srgbClr val="000000"/>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96925" y="3705225"/>
            <a:ext cx="7772400" cy="1500187"/>
          </a:xfrm>
        </p:spPr>
        <p:txBody>
          <a:bodyPr>
            <a:normAutofit/>
          </a:bodyPr>
          <a:lstStyle/>
          <a:p>
            <a:pPr algn="r"/>
            <a:r>
              <a:rPr lang="en-US" sz="2600" b="1" dirty="0" smtClean="0">
                <a:solidFill>
                  <a:schemeClr val="tx1">
                    <a:lumMod val="75000"/>
                    <a:lumOff val="25000"/>
                  </a:schemeClr>
                </a:solidFill>
              </a:rPr>
              <a:t>JID: Federation, Identity  &amp; Authentication</a:t>
            </a:r>
          </a:p>
        </p:txBody>
      </p:sp>
      <p:sp>
        <p:nvSpPr>
          <p:cNvPr id="8" name="Rectangular Callout 7"/>
          <p:cNvSpPr/>
          <p:nvPr/>
        </p:nvSpPr>
        <p:spPr>
          <a:xfrm>
            <a:off x="3098800" y="1495425"/>
            <a:ext cx="1104899" cy="552450"/>
          </a:xfrm>
          <a:prstGeom prst="wedgeRectCallout">
            <a:avLst>
              <a:gd name="adj1" fmla="val -13277"/>
              <a:gd name="adj2" fmla="val 941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0000"/>
                </a:solidFill>
              </a:rPr>
              <a:t>User</a:t>
            </a:r>
            <a:endParaRPr lang="en-US" b="1" dirty="0">
              <a:solidFill>
                <a:srgbClr val="000000"/>
              </a:solidFill>
            </a:endParaRPr>
          </a:p>
        </p:txBody>
      </p:sp>
      <p:sp>
        <p:nvSpPr>
          <p:cNvPr id="11" name="Rectangular Callout 10"/>
          <p:cNvSpPr/>
          <p:nvPr/>
        </p:nvSpPr>
        <p:spPr>
          <a:xfrm>
            <a:off x="889000" y="3336925"/>
            <a:ext cx="2117725" cy="736600"/>
          </a:xfrm>
          <a:prstGeom prst="wedgeRectCallout">
            <a:avLst>
              <a:gd name="adj1" fmla="val -25151"/>
              <a:gd name="adj2" fmla="val -764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0000"/>
                </a:solidFill>
              </a:rPr>
              <a:t>Jabber Software Foundation</a:t>
            </a:r>
            <a:endParaRPr lang="en-US" b="1" dirty="0">
              <a:solidFill>
                <a:srgbClr val="000000"/>
              </a:solidFill>
            </a:endParaRPr>
          </a:p>
        </p:txBody>
      </p:sp>
      <p:pic>
        <p:nvPicPr>
          <p:cNvPr id="10243" name="Picture 3"/>
          <p:cNvPicPr>
            <a:picLocks noChangeAspect="1" noChangeArrowheads="1"/>
          </p:cNvPicPr>
          <p:nvPr/>
        </p:nvPicPr>
        <p:blipFill>
          <a:blip r:embed="rId3"/>
          <a:srcRect/>
          <a:stretch>
            <a:fillRect/>
          </a:stretch>
        </p:blipFill>
        <p:spPr bwMode="auto">
          <a:xfrm>
            <a:off x="5124450" y="3159125"/>
            <a:ext cx="423863" cy="546100"/>
          </a:xfrm>
          <a:prstGeom prst="rect">
            <a:avLst/>
          </a:prstGeom>
          <a:noFill/>
          <a:ln w="9525">
            <a:noFill/>
            <a:miter lim="800000"/>
            <a:headEnd/>
            <a:tailEnd/>
          </a:ln>
          <a:effectLst/>
        </p:spPr>
      </p:pic>
      <p:sp>
        <p:nvSpPr>
          <p:cNvPr id="14" name="TextBox 13"/>
          <p:cNvSpPr txBox="1"/>
          <p:nvPr/>
        </p:nvSpPr>
        <p:spPr>
          <a:xfrm>
            <a:off x="3006725" y="2330450"/>
            <a:ext cx="4695825" cy="553998"/>
          </a:xfrm>
          <a:prstGeom prst="rect">
            <a:avLst/>
          </a:prstGeom>
          <a:noFill/>
        </p:spPr>
        <p:txBody>
          <a:bodyPr wrap="square" rtlCol="0">
            <a:spAutoFit/>
          </a:bodyPr>
          <a:lstStyle/>
          <a:p>
            <a:pPr algn="ctr"/>
            <a:r>
              <a:rPr lang="en-US" sz="3000" b="1" dirty="0" err="1" smtClean="0">
                <a:solidFill>
                  <a:srgbClr val="C00000"/>
                </a:solidFill>
              </a:rPr>
              <a:t>ilya</a:t>
            </a:r>
            <a:r>
              <a:rPr lang="en-US" sz="3000" b="1" dirty="0" err="1" smtClean="0">
                <a:solidFill>
                  <a:schemeClr val="tx1">
                    <a:lumMod val="65000"/>
                    <a:lumOff val="35000"/>
                  </a:schemeClr>
                </a:solidFill>
              </a:rPr>
              <a:t>@</a:t>
            </a:r>
            <a:r>
              <a:rPr lang="en-US" sz="3000" b="1" dirty="0" err="1" smtClean="0">
                <a:solidFill>
                  <a:schemeClr val="accent3">
                    <a:lumMod val="50000"/>
                  </a:schemeClr>
                </a:solidFill>
              </a:rPr>
              <a:t>postrank.com</a:t>
            </a:r>
            <a:r>
              <a:rPr lang="en-US" sz="3000" b="1" dirty="0" smtClean="0"/>
              <a:t>/</a:t>
            </a:r>
            <a:r>
              <a:rPr lang="en-US" sz="3000" b="1" dirty="0" smtClean="0">
                <a:solidFill>
                  <a:schemeClr val="accent1">
                    <a:lumMod val="50000"/>
                  </a:schemeClr>
                </a:solidFill>
              </a:rPr>
              <a:t>office</a:t>
            </a:r>
            <a:endParaRPr lang="en-US" sz="3000" b="1" dirty="0">
              <a:solidFill>
                <a:schemeClr val="accent1">
                  <a:lumMod val="50000"/>
                </a:schemeClr>
              </a:solidFill>
            </a:endParaRPr>
          </a:p>
        </p:txBody>
      </p:sp>
      <p:pic>
        <p:nvPicPr>
          <p:cNvPr id="15" name="Picture 14" descr="400px-Jabber-bulb.svg.png"/>
          <p:cNvPicPr>
            <a:picLocks noChangeAspect="1"/>
          </p:cNvPicPr>
          <p:nvPr/>
        </p:nvPicPr>
        <p:blipFill>
          <a:blip r:embed="rId4" cstate="print"/>
          <a:stretch>
            <a:fillRect/>
          </a:stretch>
        </p:blipFill>
        <p:spPr>
          <a:xfrm>
            <a:off x="796925" y="1127125"/>
            <a:ext cx="1196975" cy="1795463"/>
          </a:xfrm>
          <a:prstGeom prst="rect">
            <a:avLst/>
          </a:prstGeom>
        </p:spPr>
      </p:pic>
      <p:sp>
        <p:nvSpPr>
          <p:cNvPr id="16" name="Rectangular Callout 15"/>
          <p:cNvSpPr/>
          <p:nvPr/>
        </p:nvSpPr>
        <p:spPr>
          <a:xfrm>
            <a:off x="4664075" y="1495425"/>
            <a:ext cx="1104899" cy="552450"/>
          </a:xfrm>
          <a:prstGeom prst="wedgeRectCallout">
            <a:avLst>
              <a:gd name="adj1" fmla="val -13277"/>
              <a:gd name="adj2" fmla="val 941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0000"/>
                </a:solidFill>
              </a:rPr>
              <a:t>Domain</a:t>
            </a:r>
            <a:endParaRPr lang="en-US" b="1" dirty="0">
              <a:solidFill>
                <a:srgbClr val="000000"/>
              </a:solidFill>
            </a:endParaRPr>
          </a:p>
        </p:txBody>
      </p:sp>
      <p:sp>
        <p:nvSpPr>
          <p:cNvPr id="17" name="Rectangular Callout 16"/>
          <p:cNvSpPr/>
          <p:nvPr/>
        </p:nvSpPr>
        <p:spPr>
          <a:xfrm>
            <a:off x="6321425" y="1495425"/>
            <a:ext cx="1104899" cy="552450"/>
          </a:xfrm>
          <a:prstGeom prst="wedgeRectCallout">
            <a:avLst>
              <a:gd name="adj1" fmla="val -13277"/>
              <a:gd name="adj2" fmla="val 941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0000"/>
                </a:solidFill>
              </a:rPr>
              <a:t>Resource</a:t>
            </a:r>
            <a:endParaRPr lang="en-US" b="1" dirty="0">
              <a:solidFill>
                <a:srgbClr val="000000"/>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96925" y="3705225"/>
            <a:ext cx="7772400" cy="1500187"/>
          </a:xfrm>
        </p:spPr>
        <p:txBody>
          <a:bodyPr>
            <a:normAutofit/>
          </a:bodyPr>
          <a:lstStyle/>
          <a:p>
            <a:pPr algn="r"/>
            <a:r>
              <a:rPr lang="en-US" sz="2600" b="1" dirty="0" smtClean="0">
                <a:solidFill>
                  <a:schemeClr val="tx1">
                    <a:lumMod val="75000"/>
                    <a:lumOff val="25000"/>
                  </a:schemeClr>
                </a:solidFill>
              </a:rPr>
              <a:t>Example: Message Routing with XMPP</a:t>
            </a:r>
          </a:p>
        </p:txBody>
      </p:sp>
      <p:pic>
        <p:nvPicPr>
          <p:cNvPr id="7" name="Picture 6" descr="202px-XMPP_Logo.svg.png"/>
          <p:cNvPicPr>
            <a:picLocks noChangeAspect="1"/>
          </p:cNvPicPr>
          <p:nvPr/>
        </p:nvPicPr>
        <p:blipFill>
          <a:blip r:embed="rId3"/>
          <a:stretch>
            <a:fillRect/>
          </a:stretch>
        </p:blipFill>
        <p:spPr>
          <a:xfrm>
            <a:off x="3927475" y="2822575"/>
            <a:ext cx="1289050" cy="1327338"/>
          </a:xfrm>
          <a:prstGeom prst="rect">
            <a:avLst/>
          </a:prstGeom>
        </p:spPr>
      </p:pic>
      <p:pic>
        <p:nvPicPr>
          <p:cNvPr id="9219" name="Picture 3"/>
          <p:cNvPicPr>
            <a:picLocks noChangeAspect="1" noChangeArrowheads="1"/>
          </p:cNvPicPr>
          <p:nvPr/>
        </p:nvPicPr>
        <p:blipFill>
          <a:blip r:embed="rId4"/>
          <a:srcRect/>
          <a:stretch>
            <a:fillRect/>
          </a:stretch>
        </p:blipFill>
        <p:spPr bwMode="auto">
          <a:xfrm>
            <a:off x="2638425" y="2178050"/>
            <a:ext cx="3894137" cy="2171700"/>
          </a:xfrm>
          <a:prstGeom prst="rect">
            <a:avLst/>
          </a:prstGeom>
          <a:noFill/>
          <a:ln w="9525">
            <a:noFill/>
            <a:miter lim="800000"/>
            <a:headEnd/>
            <a:tailEnd/>
          </a:ln>
          <a:effectLst/>
        </p:spPr>
      </p:pic>
      <p:sp>
        <p:nvSpPr>
          <p:cNvPr id="8" name="Rectangular Callout 7"/>
          <p:cNvSpPr/>
          <p:nvPr/>
        </p:nvSpPr>
        <p:spPr>
          <a:xfrm>
            <a:off x="889000" y="228600"/>
            <a:ext cx="7550150" cy="1749425"/>
          </a:xfrm>
          <a:prstGeom prst="wedgeRectCallout">
            <a:avLst>
              <a:gd name="adj1" fmla="val -8654"/>
              <a:gd name="adj2" fmla="val 620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smtClean="0">
                <a:solidFill>
                  <a:srgbClr val="5F6062"/>
                </a:solidFill>
              </a:rPr>
              <a:t>&lt;message </a:t>
            </a:r>
            <a:r>
              <a:rPr lang="en-US" sz="1500" b="1" dirty="0" smtClean="0">
                <a:solidFill>
                  <a:srgbClr val="C00000"/>
                </a:solidFill>
              </a:rPr>
              <a:t>from="</a:t>
            </a:r>
            <a:r>
              <a:rPr lang="en-US" sz="1500" b="1" dirty="0" err="1" smtClean="0">
                <a:solidFill>
                  <a:srgbClr val="C00000"/>
                </a:solidFill>
              </a:rPr>
              <a:t>ilya@postrank.com</a:t>
            </a:r>
            <a:r>
              <a:rPr lang="en-US" sz="1500" b="1" dirty="0" smtClean="0">
                <a:solidFill>
                  <a:srgbClr val="C00000"/>
                </a:solidFill>
              </a:rPr>
              <a:t>/office" </a:t>
            </a:r>
            <a:r>
              <a:rPr lang="en-US" sz="1500" b="1" dirty="0" smtClean="0">
                <a:solidFill>
                  <a:srgbClr val="5F6062"/>
                </a:solidFill>
              </a:rPr>
              <a:t>type="chat" </a:t>
            </a:r>
            <a:r>
              <a:rPr lang="en-US" sz="1500" b="1" dirty="0" smtClean="0">
                <a:solidFill>
                  <a:srgbClr val="C00000"/>
                </a:solidFill>
              </a:rPr>
              <a:t>to="ilya@igvita.com" </a:t>
            </a:r>
            <a:r>
              <a:rPr lang="en-US" sz="1500" b="1" dirty="0" smtClean="0">
                <a:solidFill>
                  <a:srgbClr val="5F6062"/>
                </a:solidFill>
              </a:rPr>
              <a:t>id="aae1a"&gt;</a:t>
            </a:r>
          </a:p>
          <a:p>
            <a:r>
              <a:rPr lang="en-US" sz="1500" b="1" dirty="0" smtClean="0"/>
              <a:t>      </a:t>
            </a:r>
            <a:r>
              <a:rPr lang="en-US" sz="1500" b="1" dirty="0" smtClean="0">
                <a:solidFill>
                  <a:srgbClr val="C00000"/>
                </a:solidFill>
              </a:rPr>
              <a:t>&lt;body&gt;hello&lt;/body&gt;</a:t>
            </a:r>
          </a:p>
          <a:p>
            <a:r>
              <a:rPr lang="en-US" sz="1500" b="1" dirty="0" smtClean="0"/>
              <a:t>      </a:t>
            </a:r>
            <a:r>
              <a:rPr lang="en-US" sz="1500" b="1" dirty="0" smtClean="0">
                <a:solidFill>
                  <a:srgbClr val="5F6062"/>
                </a:solidFill>
              </a:rPr>
              <a:t>&lt;active </a:t>
            </a:r>
            <a:r>
              <a:rPr lang="en-US" sz="1500" b="1" dirty="0" err="1" smtClean="0">
                <a:solidFill>
                  <a:srgbClr val="5F6062"/>
                </a:solidFill>
              </a:rPr>
              <a:t>xmlns</a:t>
            </a:r>
            <a:r>
              <a:rPr lang="en-US" sz="1500" b="1" dirty="0" smtClean="0">
                <a:solidFill>
                  <a:srgbClr val="5F6062"/>
                </a:solidFill>
              </a:rPr>
              <a:t>="http://jabber.org/protocol/chatstates"/&gt;</a:t>
            </a:r>
          </a:p>
          <a:p>
            <a:r>
              <a:rPr lang="en-US" sz="1500" b="1" dirty="0" smtClean="0">
                <a:solidFill>
                  <a:srgbClr val="5F6062"/>
                </a:solidFill>
              </a:rPr>
              <a:t>&lt;/message&gt;</a:t>
            </a:r>
            <a:endParaRPr lang="en-US" sz="1500" b="1" dirty="0">
              <a:solidFill>
                <a:srgbClr val="5F6062"/>
              </a:solidFill>
            </a:endParaRPr>
          </a:p>
        </p:txBody>
      </p:sp>
      <p:sp>
        <p:nvSpPr>
          <p:cNvPr id="11" name="Rectangular Callout 10"/>
          <p:cNvSpPr/>
          <p:nvPr/>
        </p:nvSpPr>
        <p:spPr>
          <a:xfrm>
            <a:off x="520700" y="2968625"/>
            <a:ext cx="2117725" cy="736600"/>
          </a:xfrm>
          <a:prstGeom prst="wedgeRectCallout">
            <a:avLst>
              <a:gd name="adj1" fmla="val 57967"/>
              <a:gd name="adj2" fmla="val -268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0000"/>
                </a:solidFill>
              </a:rPr>
              <a:t>Verbose </a:t>
            </a:r>
            <a:r>
              <a:rPr lang="en-US" b="1" dirty="0" smtClean="0">
                <a:solidFill>
                  <a:srgbClr val="000000"/>
                </a:solidFill>
              </a:rPr>
              <a:t>protocol (XML)</a:t>
            </a:r>
            <a:endParaRPr lang="en-US" b="1" dirty="0">
              <a:solidFill>
                <a:srgbClr val="000000"/>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96925" y="3705225"/>
            <a:ext cx="7772400" cy="1500187"/>
          </a:xfrm>
        </p:spPr>
        <p:txBody>
          <a:bodyPr>
            <a:normAutofit/>
          </a:bodyPr>
          <a:lstStyle/>
          <a:p>
            <a:pPr algn="r"/>
            <a:r>
              <a:rPr lang="en-US" sz="2600" b="1" dirty="0" smtClean="0">
                <a:solidFill>
                  <a:schemeClr val="tx1">
                    <a:lumMod val="75000"/>
                    <a:lumOff val="25000"/>
                  </a:schemeClr>
                </a:solidFill>
              </a:rPr>
              <a:t>XMPP in the wild: Google Talk</a:t>
            </a:r>
          </a:p>
        </p:txBody>
      </p:sp>
      <p:pic>
        <p:nvPicPr>
          <p:cNvPr id="9" name="Picture 8" descr="google-chat.png"/>
          <p:cNvPicPr>
            <a:picLocks noChangeAspect="1"/>
          </p:cNvPicPr>
          <p:nvPr/>
        </p:nvPicPr>
        <p:blipFill>
          <a:blip r:embed="rId3"/>
          <a:stretch>
            <a:fillRect/>
          </a:stretch>
        </p:blipFill>
        <p:spPr>
          <a:xfrm>
            <a:off x="1993900" y="850900"/>
            <a:ext cx="5079365" cy="344127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96925" y="3705225"/>
            <a:ext cx="7772400" cy="1500187"/>
          </a:xfrm>
        </p:spPr>
        <p:txBody>
          <a:bodyPr>
            <a:normAutofit/>
          </a:bodyPr>
          <a:lstStyle/>
          <a:p>
            <a:pPr algn="r"/>
            <a:r>
              <a:rPr lang="en-US" sz="2600" b="1" dirty="0" smtClean="0">
                <a:solidFill>
                  <a:schemeClr val="tx1">
                    <a:lumMod val="75000"/>
                    <a:lumOff val="25000"/>
                  </a:schemeClr>
                </a:solidFill>
              </a:rPr>
              <a:t>XMPP in the wild: Google Talk + Video</a:t>
            </a:r>
          </a:p>
        </p:txBody>
      </p:sp>
      <p:pic>
        <p:nvPicPr>
          <p:cNvPr id="11267" name="Picture 3"/>
          <p:cNvPicPr>
            <a:picLocks noChangeAspect="1" noChangeArrowheads="1"/>
          </p:cNvPicPr>
          <p:nvPr/>
        </p:nvPicPr>
        <p:blipFill>
          <a:blip r:embed="rId3"/>
          <a:srcRect/>
          <a:stretch>
            <a:fillRect/>
          </a:stretch>
        </p:blipFill>
        <p:spPr bwMode="auto">
          <a:xfrm>
            <a:off x="2914650" y="482600"/>
            <a:ext cx="3222625" cy="383003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96925" y="3705225"/>
            <a:ext cx="7772400" cy="1500187"/>
          </a:xfrm>
        </p:spPr>
        <p:txBody>
          <a:bodyPr>
            <a:normAutofit/>
          </a:bodyPr>
          <a:lstStyle/>
          <a:p>
            <a:pPr algn="r"/>
            <a:r>
              <a:rPr lang="en-US" sz="2600" b="1" dirty="0" smtClean="0">
                <a:solidFill>
                  <a:schemeClr val="tx1">
                    <a:lumMod val="75000"/>
                    <a:lumOff val="25000"/>
                  </a:schemeClr>
                </a:solidFill>
              </a:rPr>
              <a:t>Psi: cross-platform Jabber/XMPP client</a:t>
            </a:r>
          </a:p>
        </p:txBody>
      </p:sp>
      <p:pic>
        <p:nvPicPr>
          <p:cNvPr id="12290" name="Picture 2" descr="C:\Users\Ilya Grigorik\Desktop\Personal\Presentations\09 - MeshU\jabber-chat-protocol.png"/>
          <p:cNvPicPr>
            <a:picLocks noChangeAspect="1" noChangeArrowheads="1"/>
          </p:cNvPicPr>
          <p:nvPr/>
        </p:nvPicPr>
        <p:blipFill>
          <a:blip r:embed="rId3"/>
          <a:srcRect r="12088" b="15588"/>
          <a:stretch>
            <a:fillRect/>
          </a:stretch>
        </p:blipFill>
        <p:spPr bwMode="auto">
          <a:xfrm>
            <a:off x="0" y="0"/>
            <a:ext cx="9144000" cy="4349750"/>
          </a:xfrm>
          <a:prstGeom prst="rect">
            <a:avLst/>
          </a:prstGeom>
          <a:noFill/>
        </p:spPr>
      </p:pic>
      <p:sp>
        <p:nvSpPr>
          <p:cNvPr id="9" name="Rectangle 8"/>
          <p:cNvSpPr/>
          <p:nvPr/>
        </p:nvSpPr>
        <p:spPr>
          <a:xfrm>
            <a:off x="7265670" y="2312670"/>
            <a:ext cx="1381125" cy="3683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47980" y="3762375"/>
            <a:ext cx="890587" cy="3683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96925" y="3705225"/>
            <a:ext cx="7772400" cy="1500187"/>
          </a:xfrm>
        </p:spPr>
        <p:txBody>
          <a:bodyPr>
            <a:normAutofit/>
          </a:bodyPr>
          <a:lstStyle/>
          <a:p>
            <a:pPr algn="r"/>
            <a:r>
              <a:rPr lang="en-US" sz="2600" b="1" dirty="0" smtClean="0">
                <a:solidFill>
                  <a:schemeClr val="bg1">
                    <a:lumMod val="50000"/>
                  </a:schemeClr>
                </a:solidFill>
              </a:rPr>
              <a:t>XMPP4R (Ruby) Demo</a:t>
            </a:r>
          </a:p>
        </p:txBody>
      </p:sp>
      <p:sp>
        <p:nvSpPr>
          <p:cNvPr id="6" name="Rectangle 5"/>
          <p:cNvSpPr/>
          <p:nvPr/>
        </p:nvSpPr>
        <p:spPr>
          <a:xfrm>
            <a:off x="444500" y="120402"/>
            <a:ext cx="8547100" cy="5078313"/>
          </a:xfrm>
          <a:prstGeom prst="rect">
            <a:avLst/>
          </a:prstGeom>
        </p:spPr>
        <p:txBody>
          <a:bodyPr wrap="square">
            <a:spAutoFit/>
          </a:bodyPr>
          <a:lstStyle/>
          <a:p>
            <a:r>
              <a:rPr lang="en-US" dirty="0" smtClean="0">
                <a:solidFill>
                  <a:srgbClr val="000000"/>
                </a:solidFill>
                <a:latin typeface="+mj-lt"/>
              </a:rPr>
              <a:t>require</a:t>
            </a:r>
            <a:r>
              <a:rPr lang="en-US" dirty="0" smtClean="0">
                <a:solidFill>
                  <a:srgbClr val="808080"/>
                </a:solidFill>
                <a:latin typeface="+mj-lt"/>
              </a:rPr>
              <a:t> </a:t>
            </a:r>
            <a:r>
              <a:rPr lang="en-US" dirty="0" smtClean="0">
                <a:solidFill>
                  <a:srgbClr val="7F007F"/>
                </a:solidFill>
                <a:latin typeface="+mj-lt"/>
              </a:rPr>
              <a:t>"</a:t>
            </a:r>
            <a:r>
              <a:rPr lang="en-US" dirty="0" err="1" smtClean="0">
                <a:solidFill>
                  <a:srgbClr val="7F007F"/>
                </a:solidFill>
                <a:latin typeface="+mj-lt"/>
              </a:rPr>
              <a:t>rubygems</a:t>
            </a:r>
            <a:r>
              <a:rPr lang="en-US" dirty="0" smtClean="0">
                <a:solidFill>
                  <a:srgbClr val="7F007F"/>
                </a:solidFill>
                <a:latin typeface="+mj-lt"/>
              </a:rPr>
              <a:t>"</a:t>
            </a:r>
            <a:endParaRPr lang="en-US" dirty="0" smtClean="0">
              <a:solidFill>
                <a:srgbClr val="808080"/>
              </a:solidFill>
              <a:latin typeface="+mj-lt"/>
            </a:endParaRPr>
          </a:p>
          <a:p>
            <a:r>
              <a:rPr lang="en-US" dirty="0" smtClean="0">
                <a:solidFill>
                  <a:srgbClr val="000000"/>
                </a:solidFill>
                <a:latin typeface="+mj-lt"/>
              </a:rPr>
              <a:t>require</a:t>
            </a:r>
            <a:r>
              <a:rPr lang="en-US" dirty="0" smtClean="0">
                <a:solidFill>
                  <a:srgbClr val="808080"/>
                </a:solidFill>
                <a:latin typeface="+mj-lt"/>
              </a:rPr>
              <a:t> </a:t>
            </a:r>
            <a:r>
              <a:rPr lang="en-US" dirty="0" smtClean="0">
                <a:solidFill>
                  <a:srgbClr val="7F007F"/>
                </a:solidFill>
                <a:latin typeface="+mj-lt"/>
              </a:rPr>
              <a:t>"xmpp4r"</a:t>
            </a:r>
            <a:endParaRPr lang="en-US" dirty="0" smtClean="0">
              <a:solidFill>
                <a:srgbClr val="808080"/>
              </a:solidFill>
              <a:latin typeface="+mj-lt"/>
            </a:endParaRPr>
          </a:p>
          <a:p>
            <a:endParaRPr lang="en-US" dirty="0" smtClean="0">
              <a:solidFill>
                <a:srgbClr val="808080"/>
              </a:solidFill>
              <a:latin typeface="+mj-lt"/>
            </a:endParaRPr>
          </a:p>
          <a:p>
            <a:r>
              <a:rPr lang="en-US" dirty="0" err="1" smtClean="0">
                <a:solidFill>
                  <a:srgbClr val="000000"/>
                </a:solidFill>
                <a:latin typeface="+mj-lt"/>
              </a:rPr>
              <a:t>jid</a:t>
            </a:r>
            <a:r>
              <a:rPr lang="en-US" dirty="0" smtClean="0">
                <a:solidFill>
                  <a:srgbClr val="808080"/>
                </a:solidFill>
                <a:latin typeface="+mj-lt"/>
              </a:rPr>
              <a:t> </a:t>
            </a:r>
            <a:r>
              <a:rPr lang="en-US" b="1" dirty="0" smtClean="0">
                <a:solidFill>
                  <a:srgbClr val="000000"/>
                </a:solidFill>
                <a:latin typeface="+mj-lt"/>
              </a:rPr>
              <a:t>=</a:t>
            </a:r>
            <a:r>
              <a:rPr lang="en-US" b="1" dirty="0" smtClean="0">
                <a:solidFill>
                  <a:srgbClr val="808080"/>
                </a:solidFill>
                <a:latin typeface="+mj-lt"/>
              </a:rPr>
              <a:t> </a:t>
            </a:r>
            <a:r>
              <a:rPr lang="en-US" b="1" dirty="0" err="1" smtClean="0">
                <a:solidFill>
                  <a:srgbClr val="000000"/>
                </a:solidFill>
                <a:latin typeface="+mj-lt"/>
              </a:rPr>
              <a:t>Jabber::JID::new(</a:t>
            </a:r>
            <a:r>
              <a:rPr lang="en-US" b="1" dirty="0" err="1" smtClean="0">
                <a:solidFill>
                  <a:srgbClr val="7F007F"/>
                </a:solidFill>
                <a:latin typeface="+mj-lt"/>
              </a:rPr>
              <a:t>"ilya@postrank.com</a:t>
            </a:r>
            <a:r>
              <a:rPr lang="en-US" b="1" dirty="0" smtClean="0">
                <a:solidFill>
                  <a:srgbClr val="7F007F"/>
                </a:solidFill>
                <a:latin typeface="+mj-lt"/>
              </a:rPr>
              <a:t>"</a:t>
            </a:r>
            <a:r>
              <a:rPr lang="en-US" b="1" dirty="0" smtClean="0">
                <a:solidFill>
                  <a:srgbClr val="000000"/>
                </a:solidFill>
                <a:latin typeface="+mj-lt"/>
              </a:rPr>
              <a:t>)</a:t>
            </a:r>
            <a:endParaRPr lang="en-US" b="1" dirty="0" smtClean="0">
              <a:solidFill>
                <a:srgbClr val="808080"/>
              </a:solidFill>
              <a:latin typeface="+mj-lt"/>
            </a:endParaRPr>
          </a:p>
          <a:p>
            <a:r>
              <a:rPr lang="en-US" dirty="0" smtClean="0">
                <a:solidFill>
                  <a:srgbClr val="000000"/>
                </a:solidFill>
                <a:latin typeface="+mj-lt"/>
              </a:rPr>
              <a:t>client</a:t>
            </a:r>
            <a:r>
              <a:rPr lang="en-US" dirty="0" smtClean="0">
                <a:solidFill>
                  <a:srgbClr val="808080"/>
                </a:solidFill>
                <a:latin typeface="+mj-lt"/>
              </a:rPr>
              <a:t> </a:t>
            </a:r>
            <a:r>
              <a:rPr lang="en-US" b="1" dirty="0" smtClean="0">
                <a:solidFill>
                  <a:srgbClr val="000000"/>
                </a:solidFill>
                <a:latin typeface="+mj-lt"/>
              </a:rPr>
              <a:t>=</a:t>
            </a:r>
            <a:r>
              <a:rPr lang="en-US" b="1" dirty="0" smtClean="0">
                <a:solidFill>
                  <a:srgbClr val="808080"/>
                </a:solidFill>
                <a:latin typeface="+mj-lt"/>
              </a:rPr>
              <a:t> </a:t>
            </a:r>
            <a:r>
              <a:rPr lang="en-US" b="1" dirty="0" smtClean="0">
                <a:solidFill>
                  <a:srgbClr val="000000"/>
                </a:solidFill>
                <a:latin typeface="+mj-lt"/>
              </a:rPr>
              <a:t>Jabber::</a:t>
            </a:r>
            <a:r>
              <a:rPr lang="en-US" b="1" dirty="0" err="1" smtClean="0">
                <a:solidFill>
                  <a:srgbClr val="000000"/>
                </a:solidFill>
                <a:latin typeface="+mj-lt"/>
              </a:rPr>
              <a:t>Client.new</a:t>
            </a:r>
            <a:r>
              <a:rPr lang="en-US" b="1" dirty="0" smtClean="0">
                <a:solidFill>
                  <a:srgbClr val="000000"/>
                </a:solidFill>
                <a:latin typeface="+mj-lt"/>
              </a:rPr>
              <a:t>(</a:t>
            </a:r>
            <a:r>
              <a:rPr lang="en-US" b="1" dirty="0" err="1" smtClean="0">
                <a:solidFill>
                  <a:srgbClr val="000000"/>
                </a:solidFill>
                <a:latin typeface="+mj-lt"/>
              </a:rPr>
              <a:t>jid</a:t>
            </a:r>
            <a:r>
              <a:rPr lang="en-US" b="1" dirty="0" smtClean="0">
                <a:solidFill>
                  <a:srgbClr val="000000"/>
                </a:solidFill>
                <a:latin typeface="+mj-lt"/>
              </a:rPr>
              <a:t>)</a:t>
            </a:r>
            <a:endParaRPr lang="en-US" b="1" dirty="0" smtClean="0">
              <a:solidFill>
                <a:srgbClr val="808080"/>
              </a:solidFill>
              <a:latin typeface="+mj-lt"/>
            </a:endParaRPr>
          </a:p>
          <a:p>
            <a:r>
              <a:rPr lang="en-US" dirty="0" err="1" smtClean="0">
                <a:solidFill>
                  <a:srgbClr val="000000"/>
                </a:solidFill>
                <a:latin typeface="+mj-lt"/>
              </a:rPr>
              <a:t>client</a:t>
            </a:r>
            <a:r>
              <a:rPr lang="en-US" b="1" dirty="0" err="1" smtClean="0">
                <a:solidFill>
                  <a:srgbClr val="000000"/>
                </a:solidFill>
                <a:latin typeface="+mj-lt"/>
              </a:rPr>
              <a:t>.connect</a:t>
            </a:r>
            <a:r>
              <a:rPr lang="en-US" b="1" dirty="0" smtClean="0">
                <a:solidFill>
                  <a:srgbClr val="000000"/>
                </a:solidFill>
                <a:latin typeface="+mj-lt"/>
              </a:rPr>
              <a:t>(</a:t>
            </a:r>
            <a:r>
              <a:rPr lang="en-US" b="1" dirty="0" smtClean="0">
                <a:solidFill>
                  <a:srgbClr val="7F007F"/>
                </a:solidFill>
                <a:latin typeface="+mj-lt"/>
              </a:rPr>
              <a:t>"talk.google.com"</a:t>
            </a:r>
            <a:r>
              <a:rPr lang="en-US" b="1" dirty="0" smtClean="0">
                <a:solidFill>
                  <a:srgbClr val="000000"/>
                </a:solidFill>
                <a:latin typeface="+mj-lt"/>
              </a:rPr>
              <a:t>)</a:t>
            </a:r>
            <a:endParaRPr lang="en-US" b="1" dirty="0" smtClean="0">
              <a:solidFill>
                <a:srgbClr val="808080"/>
              </a:solidFill>
              <a:latin typeface="+mj-lt"/>
            </a:endParaRPr>
          </a:p>
          <a:p>
            <a:r>
              <a:rPr lang="en-US" dirty="0" err="1" smtClean="0">
                <a:solidFill>
                  <a:srgbClr val="000000"/>
                </a:solidFill>
                <a:latin typeface="+mj-lt"/>
              </a:rPr>
              <a:t>client</a:t>
            </a:r>
            <a:r>
              <a:rPr lang="en-US" b="1" dirty="0" err="1" smtClean="0">
                <a:solidFill>
                  <a:srgbClr val="000000"/>
                </a:solidFill>
                <a:latin typeface="+mj-lt"/>
              </a:rPr>
              <a:t>.auth</a:t>
            </a:r>
            <a:r>
              <a:rPr lang="en-US" b="1" dirty="0" smtClean="0">
                <a:solidFill>
                  <a:srgbClr val="000000"/>
                </a:solidFill>
                <a:latin typeface="+mj-lt"/>
              </a:rPr>
              <a:t>(</a:t>
            </a:r>
            <a:r>
              <a:rPr lang="en-US" b="1" dirty="0" smtClean="0">
                <a:solidFill>
                  <a:srgbClr val="7F007F"/>
                </a:solidFill>
                <a:latin typeface="+mj-lt"/>
              </a:rPr>
              <a:t>"password"</a:t>
            </a:r>
            <a:r>
              <a:rPr lang="en-US" b="1" dirty="0" smtClean="0">
                <a:solidFill>
                  <a:srgbClr val="000000"/>
                </a:solidFill>
                <a:latin typeface="+mj-lt"/>
              </a:rPr>
              <a:t>)</a:t>
            </a:r>
            <a:endParaRPr lang="en-US" b="1" dirty="0" smtClean="0">
              <a:solidFill>
                <a:srgbClr val="808080"/>
              </a:solidFill>
              <a:latin typeface="+mj-lt"/>
            </a:endParaRPr>
          </a:p>
          <a:p>
            <a:endParaRPr lang="en-US" dirty="0" smtClean="0">
              <a:solidFill>
                <a:srgbClr val="808080"/>
              </a:solidFill>
              <a:latin typeface="+mj-lt"/>
            </a:endParaRPr>
          </a:p>
          <a:p>
            <a:r>
              <a:rPr lang="en-US" dirty="0" smtClean="0">
                <a:solidFill>
                  <a:schemeClr val="bg1">
                    <a:lumMod val="85000"/>
                  </a:schemeClr>
                </a:solidFill>
                <a:latin typeface="+mj-lt"/>
              </a:rPr>
              <a:t>to </a:t>
            </a:r>
            <a:r>
              <a:rPr lang="en-US" b="1" dirty="0" smtClean="0">
                <a:solidFill>
                  <a:schemeClr val="bg1">
                    <a:lumMod val="85000"/>
                  </a:schemeClr>
                </a:solidFill>
                <a:latin typeface="+mj-lt"/>
              </a:rPr>
              <a:t>= "ilya@aiderss.com"</a:t>
            </a:r>
          </a:p>
          <a:p>
            <a:r>
              <a:rPr lang="en-US" dirty="0" smtClean="0">
                <a:solidFill>
                  <a:schemeClr val="bg1">
                    <a:lumMod val="85000"/>
                  </a:schemeClr>
                </a:solidFill>
                <a:latin typeface="+mj-lt"/>
              </a:rPr>
              <a:t>subject </a:t>
            </a:r>
            <a:r>
              <a:rPr lang="en-US" b="1" dirty="0" smtClean="0">
                <a:solidFill>
                  <a:schemeClr val="bg1">
                    <a:lumMod val="85000"/>
                  </a:schemeClr>
                </a:solidFill>
                <a:latin typeface="+mj-lt"/>
              </a:rPr>
              <a:t>= "Jabber client"</a:t>
            </a:r>
          </a:p>
          <a:p>
            <a:r>
              <a:rPr lang="en-US" dirty="0" smtClean="0">
                <a:solidFill>
                  <a:schemeClr val="bg1">
                    <a:lumMod val="85000"/>
                  </a:schemeClr>
                </a:solidFill>
                <a:latin typeface="+mj-lt"/>
              </a:rPr>
              <a:t>message </a:t>
            </a:r>
            <a:r>
              <a:rPr lang="en-US" b="1" dirty="0" smtClean="0">
                <a:solidFill>
                  <a:schemeClr val="bg1">
                    <a:lumMod val="85000"/>
                  </a:schemeClr>
                </a:solidFill>
                <a:latin typeface="+mj-lt"/>
              </a:rPr>
              <a:t>= "Hello XMPP World!"</a:t>
            </a:r>
          </a:p>
          <a:p>
            <a:endParaRPr lang="en-US" dirty="0" smtClean="0">
              <a:solidFill>
                <a:schemeClr val="bg1">
                  <a:lumMod val="85000"/>
                </a:schemeClr>
              </a:solidFill>
              <a:latin typeface="+mj-lt"/>
            </a:endParaRPr>
          </a:p>
          <a:p>
            <a:r>
              <a:rPr lang="en-US" dirty="0" err="1" smtClean="0">
                <a:solidFill>
                  <a:schemeClr val="bg1">
                    <a:lumMod val="85000"/>
                  </a:schemeClr>
                </a:solidFill>
                <a:latin typeface="+mj-lt"/>
              </a:rPr>
              <a:t>piclient</a:t>
            </a:r>
            <a:r>
              <a:rPr lang="en-US" b="1" dirty="0" err="1" smtClean="0">
                <a:solidFill>
                  <a:schemeClr val="bg1">
                    <a:lumMod val="85000"/>
                  </a:schemeClr>
                </a:solidFill>
                <a:latin typeface="+mj-lt"/>
              </a:rPr>
              <a:t>.send</a:t>
            </a:r>
            <a:r>
              <a:rPr lang="en-US" b="1" dirty="0" smtClean="0">
                <a:solidFill>
                  <a:schemeClr val="bg1">
                    <a:lumMod val="85000"/>
                  </a:schemeClr>
                </a:solidFill>
                <a:latin typeface="+mj-lt"/>
              </a:rPr>
              <a:t> </a:t>
            </a:r>
            <a:r>
              <a:rPr lang="en-US" dirty="0" smtClean="0">
                <a:solidFill>
                  <a:schemeClr val="bg1">
                    <a:lumMod val="85000"/>
                  </a:schemeClr>
                </a:solidFill>
                <a:latin typeface="+mj-lt"/>
              </a:rPr>
              <a:t>Jabber::Message::new(to, message).</a:t>
            </a:r>
            <a:r>
              <a:rPr lang="en-US" dirty="0" err="1" smtClean="0">
                <a:solidFill>
                  <a:schemeClr val="bg1">
                    <a:lumMod val="85000"/>
                  </a:schemeClr>
                </a:solidFill>
                <a:latin typeface="+mj-lt"/>
              </a:rPr>
              <a:t>set_subject</a:t>
            </a:r>
            <a:r>
              <a:rPr lang="en-US" dirty="0" smtClean="0">
                <a:solidFill>
                  <a:schemeClr val="bg1">
                    <a:lumMod val="85000"/>
                  </a:schemeClr>
                </a:solidFill>
                <a:latin typeface="+mj-lt"/>
              </a:rPr>
              <a:t>(subject)</a:t>
            </a:r>
          </a:p>
          <a:p>
            <a:endParaRPr lang="en-US" dirty="0" smtClean="0">
              <a:solidFill>
                <a:schemeClr val="bg1">
                  <a:lumMod val="85000"/>
                </a:schemeClr>
              </a:solidFill>
              <a:latin typeface="+mj-lt"/>
            </a:endParaRPr>
          </a:p>
          <a:p>
            <a:r>
              <a:rPr lang="en-US" dirty="0" smtClean="0">
                <a:solidFill>
                  <a:schemeClr val="bg1">
                    <a:lumMod val="85000"/>
                  </a:schemeClr>
                </a:solidFill>
                <a:latin typeface="+mj-lt"/>
              </a:rPr>
              <a:t># &lt;message to='ilya@igvita.com'&gt;</a:t>
            </a:r>
          </a:p>
          <a:p>
            <a:r>
              <a:rPr lang="en-US" dirty="0" smtClean="0">
                <a:solidFill>
                  <a:schemeClr val="bg1">
                    <a:lumMod val="85000"/>
                  </a:schemeClr>
                </a:solidFill>
                <a:latin typeface="+mj-lt"/>
              </a:rPr>
              <a:t>#   &lt;body&gt;Hello XMPP World!&lt;/body&gt;</a:t>
            </a:r>
          </a:p>
          <a:p>
            <a:r>
              <a:rPr lang="en-US" dirty="0" smtClean="0">
                <a:solidFill>
                  <a:schemeClr val="bg1">
                    <a:lumMod val="85000"/>
                  </a:schemeClr>
                </a:solidFill>
                <a:latin typeface="+mj-lt"/>
              </a:rPr>
              <a:t>#   &lt;subject&gt;Jabber client&lt;/subject&gt;</a:t>
            </a:r>
          </a:p>
          <a:p>
            <a:r>
              <a:rPr lang="en-US" dirty="0" smtClean="0">
                <a:solidFill>
                  <a:schemeClr val="bg1">
                    <a:lumMod val="85000"/>
                  </a:schemeClr>
                </a:solidFill>
                <a:latin typeface="+mj-lt"/>
              </a:rPr>
              <a:t># &lt;/message&gt;</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96925" y="3705225"/>
            <a:ext cx="7772400" cy="1500187"/>
          </a:xfrm>
        </p:spPr>
        <p:txBody>
          <a:bodyPr>
            <a:normAutofit/>
          </a:bodyPr>
          <a:lstStyle/>
          <a:p>
            <a:pPr algn="r"/>
            <a:r>
              <a:rPr lang="en-US" sz="2600" b="1" dirty="0" smtClean="0">
                <a:solidFill>
                  <a:schemeClr val="bg1">
                    <a:lumMod val="50000"/>
                  </a:schemeClr>
                </a:solidFill>
              </a:rPr>
              <a:t>XMPP4R (Ruby) Demo</a:t>
            </a:r>
          </a:p>
        </p:txBody>
      </p:sp>
      <p:sp>
        <p:nvSpPr>
          <p:cNvPr id="6" name="Rectangle 5"/>
          <p:cNvSpPr/>
          <p:nvPr/>
        </p:nvSpPr>
        <p:spPr>
          <a:xfrm>
            <a:off x="444500" y="120402"/>
            <a:ext cx="8547100" cy="5078313"/>
          </a:xfrm>
          <a:prstGeom prst="rect">
            <a:avLst/>
          </a:prstGeom>
        </p:spPr>
        <p:txBody>
          <a:bodyPr wrap="square">
            <a:spAutoFit/>
          </a:bodyPr>
          <a:lstStyle/>
          <a:p>
            <a:r>
              <a:rPr lang="en-US" dirty="0" smtClean="0">
                <a:solidFill>
                  <a:schemeClr val="bg1">
                    <a:lumMod val="75000"/>
                  </a:schemeClr>
                </a:solidFill>
                <a:latin typeface="+mj-lt"/>
              </a:rPr>
              <a:t>require "</a:t>
            </a:r>
            <a:r>
              <a:rPr lang="en-US" dirty="0" err="1" smtClean="0">
                <a:solidFill>
                  <a:schemeClr val="bg1">
                    <a:lumMod val="75000"/>
                  </a:schemeClr>
                </a:solidFill>
                <a:latin typeface="+mj-lt"/>
              </a:rPr>
              <a:t>rubygems</a:t>
            </a:r>
            <a:r>
              <a:rPr lang="en-US" dirty="0" smtClean="0">
                <a:solidFill>
                  <a:schemeClr val="bg1">
                    <a:lumMod val="75000"/>
                  </a:schemeClr>
                </a:solidFill>
                <a:latin typeface="+mj-lt"/>
              </a:rPr>
              <a:t>"</a:t>
            </a:r>
          </a:p>
          <a:p>
            <a:r>
              <a:rPr lang="en-US" dirty="0" smtClean="0">
                <a:solidFill>
                  <a:schemeClr val="bg1">
                    <a:lumMod val="75000"/>
                  </a:schemeClr>
                </a:solidFill>
                <a:latin typeface="+mj-lt"/>
              </a:rPr>
              <a:t>require "xmpp4r"</a:t>
            </a:r>
          </a:p>
          <a:p>
            <a:endParaRPr lang="en-US" dirty="0" smtClean="0">
              <a:solidFill>
                <a:schemeClr val="bg1">
                  <a:lumMod val="75000"/>
                </a:schemeClr>
              </a:solidFill>
              <a:latin typeface="+mj-lt"/>
            </a:endParaRPr>
          </a:p>
          <a:p>
            <a:r>
              <a:rPr lang="en-US" dirty="0" err="1" smtClean="0">
                <a:solidFill>
                  <a:schemeClr val="bg1">
                    <a:lumMod val="75000"/>
                  </a:schemeClr>
                </a:solidFill>
                <a:latin typeface="+mj-lt"/>
              </a:rPr>
              <a:t>jid</a:t>
            </a:r>
            <a:r>
              <a:rPr lang="en-US" dirty="0" smtClean="0">
                <a:solidFill>
                  <a:schemeClr val="bg1">
                    <a:lumMod val="75000"/>
                  </a:schemeClr>
                </a:solidFill>
                <a:latin typeface="+mj-lt"/>
              </a:rPr>
              <a:t> </a:t>
            </a:r>
            <a:r>
              <a:rPr lang="en-US" b="1" dirty="0" smtClean="0">
                <a:solidFill>
                  <a:schemeClr val="bg1">
                    <a:lumMod val="75000"/>
                  </a:schemeClr>
                </a:solidFill>
                <a:latin typeface="+mj-lt"/>
              </a:rPr>
              <a:t>= </a:t>
            </a:r>
            <a:r>
              <a:rPr lang="en-US" b="1" dirty="0" err="1" smtClean="0">
                <a:solidFill>
                  <a:schemeClr val="bg1">
                    <a:lumMod val="75000"/>
                  </a:schemeClr>
                </a:solidFill>
                <a:latin typeface="+mj-lt"/>
              </a:rPr>
              <a:t>Jabber::JID::new("ilya@postrank.com</a:t>
            </a:r>
            <a:r>
              <a:rPr lang="en-US" b="1" dirty="0" smtClean="0">
                <a:solidFill>
                  <a:schemeClr val="bg1">
                    <a:lumMod val="75000"/>
                  </a:schemeClr>
                </a:solidFill>
                <a:latin typeface="+mj-lt"/>
              </a:rPr>
              <a:t>")</a:t>
            </a:r>
          </a:p>
          <a:p>
            <a:r>
              <a:rPr lang="en-US" dirty="0" smtClean="0">
                <a:solidFill>
                  <a:schemeClr val="bg1">
                    <a:lumMod val="75000"/>
                  </a:schemeClr>
                </a:solidFill>
                <a:latin typeface="+mj-lt"/>
              </a:rPr>
              <a:t>client </a:t>
            </a:r>
            <a:r>
              <a:rPr lang="en-US" b="1" dirty="0" smtClean="0">
                <a:solidFill>
                  <a:schemeClr val="bg1">
                    <a:lumMod val="75000"/>
                  </a:schemeClr>
                </a:solidFill>
                <a:latin typeface="+mj-lt"/>
              </a:rPr>
              <a:t>= Jabber::</a:t>
            </a:r>
            <a:r>
              <a:rPr lang="en-US" b="1" dirty="0" err="1" smtClean="0">
                <a:solidFill>
                  <a:schemeClr val="bg1">
                    <a:lumMod val="75000"/>
                  </a:schemeClr>
                </a:solidFill>
                <a:latin typeface="+mj-lt"/>
              </a:rPr>
              <a:t>Client.new</a:t>
            </a:r>
            <a:r>
              <a:rPr lang="en-US" b="1" dirty="0" smtClean="0">
                <a:solidFill>
                  <a:schemeClr val="bg1">
                    <a:lumMod val="75000"/>
                  </a:schemeClr>
                </a:solidFill>
                <a:latin typeface="+mj-lt"/>
              </a:rPr>
              <a:t>(</a:t>
            </a:r>
            <a:r>
              <a:rPr lang="en-US" b="1" dirty="0" err="1" smtClean="0">
                <a:solidFill>
                  <a:schemeClr val="bg1">
                    <a:lumMod val="75000"/>
                  </a:schemeClr>
                </a:solidFill>
                <a:latin typeface="+mj-lt"/>
              </a:rPr>
              <a:t>jid</a:t>
            </a:r>
            <a:r>
              <a:rPr lang="en-US" b="1" dirty="0" smtClean="0">
                <a:solidFill>
                  <a:schemeClr val="bg1">
                    <a:lumMod val="75000"/>
                  </a:schemeClr>
                </a:solidFill>
                <a:latin typeface="+mj-lt"/>
              </a:rPr>
              <a:t>)</a:t>
            </a:r>
          </a:p>
          <a:p>
            <a:r>
              <a:rPr lang="en-US" dirty="0" err="1" smtClean="0">
                <a:solidFill>
                  <a:schemeClr val="bg1">
                    <a:lumMod val="75000"/>
                  </a:schemeClr>
                </a:solidFill>
                <a:latin typeface="+mj-lt"/>
              </a:rPr>
              <a:t>client</a:t>
            </a:r>
            <a:r>
              <a:rPr lang="en-US" b="1" dirty="0" err="1" smtClean="0">
                <a:solidFill>
                  <a:schemeClr val="bg1">
                    <a:lumMod val="75000"/>
                  </a:schemeClr>
                </a:solidFill>
                <a:latin typeface="+mj-lt"/>
              </a:rPr>
              <a:t>.connect</a:t>
            </a:r>
            <a:r>
              <a:rPr lang="en-US" b="1" dirty="0" smtClean="0">
                <a:solidFill>
                  <a:schemeClr val="bg1">
                    <a:lumMod val="75000"/>
                  </a:schemeClr>
                </a:solidFill>
                <a:latin typeface="+mj-lt"/>
              </a:rPr>
              <a:t>("talk.google.com")</a:t>
            </a:r>
          </a:p>
          <a:p>
            <a:r>
              <a:rPr lang="en-US" dirty="0" err="1" smtClean="0">
                <a:solidFill>
                  <a:schemeClr val="bg1">
                    <a:lumMod val="75000"/>
                  </a:schemeClr>
                </a:solidFill>
                <a:latin typeface="+mj-lt"/>
              </a:rPr>
              <a:t>client</a:t>
            </a:r>
            <a:r>
              <a:rPr lang="en-US" b="1" dirty="0" err="1" smtClean="0">
                <a:solidFill>
                  <a:schemeClr val="bg1">
                    <a:lumMod val="75000"/>
                  </a:schemeClr>
                </a:solidFill>
                <a:latin typeface="+mj-lt"/>
              </a:rPr>
              <a:t>.auth</a:t>
            </a:r>
            <a:r>
              <a:rPr lang="en-US" b="1" dirty="0" smtClean="0">
                <a:solidFill>
                  <a:schemeClr val="bg1">
                    <a:lumMod val="75000"/>
                  </a:schemeClr>
                </a:solidFill>
                <a:latin typeface="+mj-lt"/>
              </a:rPr>
              <a:t>("password")</a:t>
            </a:r>
          </a:p>
          <a:p>
            <a:endParaRPr lang="en-US" dirty="0" smtClean="0">
              <a:solidFill>
                <a:srgbClr val="808080"/>
              </a:solidFill>
              <a:latin typeface="+mj-lt"/>
            </a:endParaRPr>
          </a:p>
          <a:p>
            <a:r>
              <a:rPr lang="en-US" dirty="0" smtClean="0">
                <a:latin typeface="+mj-lt"/>
              </a:rPr>
              <a:t>to </a:t>
            </a:r>
            <a:r>
              <a:rPr lang="en-US" b="1" dirty="0" smtClean="0">
                <a:latin typeface="+mj-lt"/>
              </a:rPr>
              <a:t>= "</a:t>
            </a:r>
            <a:r>
              <a:rPr lang="en-US" b="1" dirty="0" err="1" smtClean="0">
                <a:latin typeface="+mj-lt"/>
              </a:rPr>
              <a:t>ilya@postrank.com</a:t>
            </a:r>
            <a:r>
              <a:rPr lang="en-US" b="1" dirty="0" smtClean="0">
                <a:latin typeface="+mj-lt"/>
              </a:rPr>
              <a:t>"</a:t>
            </a:r>
          </a:p>
          <a:p>
            <a:r>
              <a:rPr lang="en-US" dirty="0" smtClean="0">
                <a:latin typeface="+mj-lt"/>
              </a:rPr>
              <a:t>subject </a:t>
            </a:r>
            <a:r>
              <a:rPr lang="en-US" b="1" dirty="0" smtClean="0">
                <a:latin typeface="+mj-lt"/>
              </a:rPr>
              <a:t>= "Jabber client"</a:t>
            </a:r>
          </a:p>
          <a:p>
            <a:r>
              <a:rPr lang="en-US" dirty="0" smtClean="0">
                <a:latin typeface="+mj-lt"/>
              </a:rPr>
              <a:t>message </a:t>
            </a:r>
            <a:r>
              <a:rPr lang="en-US" b="1" dirty="0" smtClean="0">
                <a:latin typeface="+mj-lt"/>
              </a:rPr>
              <a:t>= "Hello XMPP World!"</a:t>
            </a:r>
          </a:p>
          <a:p>
            <a:endParaRPr lang="en-US" dirty="0" smtClean="0">
              <a:latin typeface="+mj-lt"/>
            </a:endParaRPr>
          </a:p>
          <a:p>
            <a:r>
              <a:rPr lang="en-US" dirty="0" err="1" smtClean="0">
                <a:latin typeface="+mj-lt"/>
              </a:rPr>
              <a:t>piclient</a:t>
            </a:r>
            <a:r>
              <a:rPr lang="en-US" b="1" dirty="0" err="1" smtClean="0">
                <a:latin typeface="+mj-lt"/>
              </a:rPr>
              <a:t>.send</a:t>
            </a:r>
            <a:r>
              <a:rPr lang="en-US" b="1" dirty="0" smtClean="0">
                <a:latin typeface="+mj-lt"/>
              </a:rPr>
              <a:t> </a:t>
            </a:r>
            <a:r>
              <a:rPr lang="en-US" dirty="0" smtClean="0">
                <a:latin typeface="+mj-lt"/>
              </a:rPr>
              <a:t>Jabber::Message::new(to, message).</a:t>
            </a:r>
            <a:r>
              <a:rPr lang="en-US" dirty="0" err="1" smtClean="0">
                <a:latin typeface="+mj-lt"/>
              </a:rPr>
              <a:t>set_subject</a:t>
            </a:r>
            <a:r>
              <a:rPr lang="en-US" dirty="0" smtClean="0">
                <a:latin typeface="+mj-lt"/>
              </a:rPr>
              <a:t>(subject)</a:t>
            </a:r>
          </a:p>
          <a:p>
            <a:endParaRPr lang="en-US" dirty="0" smtClean="0">
              <a:latin typeface="+mj-lt"/>
            </a:endParaRPr>
          </a:p>
          <a:p>
            <a:r>
              <a:rPr lang="en-US" dirty="0" smtClean="0">
                <a:solidFill>
                  <a:schemeClr val="accent3">
                    <a:lumMod val="50000"/>
                  </a:schemeClr>
                </a:solidFill>
                <a:latin typeface="+mj-lt"/>
              </a:rPr>
              <a:t># &lt;message to='ilya@igvita.com'&gt;</a:t>
            </a:r>
          </a:p>
          <a:p>
            <a:r>
              <a:rPr lang="en-US" dirty="0" smtClean="0">
                <a:solidFill>
                  <a:schemeClr val="accent3">
                    <a:lumMod val="50000"/>
                  </a:schemeClr>
                </a:solidFill>
                <a:latin typeface="+mj-lt"/>
              </a:rPr>
              <a:t>#   &lt;body&gt;Hello XMPP World!&lt;/body&gt;</a:t>
            </a:r>
          </a:p>
          <a:p>
            <a:r>
              <a:rPr lang="en-US" dirty="0" smtClean="0">
                <a:solidFill>
                  <a:schemeClr val="accent3">
                    <a:lumMod val="50000"/>
                  </a:schemeClr>
                </a:solidFill>
                <a:latin typeface="+mj-lt"/>
              </a:rPr>
              <a:t>#   &lt;subject&gt;Jabber client&lt;/subject&gt;</a:t>
            </a:r>
          </a:p>
          <a:p>
            <a:r>
              <a:rPr lang="en-US" dirty="0" smtClean="0">
                <a:solidFill>
                  <a:schemeClr val="accent3">
                    <a:lumMod val="50000"/>
                  </a:schemeClr>
                </a:solidFill>
                <a:latin typeface="+mj-lt"/>
              </a:rPr>
              <a:t># &lt;/message&gt;</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96925" y="3705225"/>
            <a:ext cx="7772400" cy="1500187"/>
          </a:xfrm>
        </p:spPr>
        <p:txBody>
          <a:bodyPr>
            <a:normAutofit/>
          </a:bodyPr>
          <a:lstStyle/>
          <a:p>
            <a:pPr algn="r"/>
            <a:r>
              <a:rPr lang="en-US" sz="2600" b="1" dirty="0" smtClean="0">
                <a:solidFill>
                  <a:schemeClr val="bg1">
                    <a:lumMod val="50000"/>
                  </a:schemeClr>
                </a:solidFill>
              </a:rPr>
              <a:t>XMPP4R (Ruby) Demo</a:t>
            </a:r>
          </a:p>
        </p:txBody>
      </p:sp>
      <p:sp>
        <p:nvSpPr>
          <p:cNvPr id="14337" name="Rectangle 1"/>
          <p:cNvSpPr>
            <a:spLocks noChangeArrowheads="1"/>
          </p:cNvSpPr>
          <p:nvPr/>
        </p:nvSpPr>
        <p:spPr bwMode="auto">
          <a:xfrm>
            <a:off x="460375" y="206375"/>
            <a:ext cx="8070850" cy="452431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err="1" smtClean="0">
                <a:ln>
                  <a:noFill/>
                </a:ln>
                <a:solidFill>
                  <a:srgbClr val="000000"/>
                </a:solidFill>
                <a:effectLst/>
                <a:latin typeface="Calibri" pitchFamily="34" charset="0"/>
                <a:ea typeface="Calibri" pitchFamily="34" charset="0"/>
                <a:cs typeface="Verdana" pitchFamily="34" charset="0"/>
              </a:rPr>
              <a:t>client</a:t>
            </a:r>
            <a:r>
              <a:rPr kumimoji="0" lang="en-US" b="1" i="0" u="none" strike="noStrike" cap="none" normalizeH="0" baseline="0" dirty="0" err="1" smtClean="0">
                <a:ln>
                  <a:noFill/>
                </a:ln>
                <a:solidFill>
                  <a:srgbClr val="000000"/>
                </a:solidFill>
                <a:effectLst/>
                <a:latin typeface="Calibri" pitchFamily="34" charset="0"/>
                <a:ea typeface="Calibri" pitchFamily="34" charset="0"/>
                <a:cs typeface="Verdana" pitchFamily="34" charset="0"/>
              </a:rPr>
              <a:t>.</a:t>
            </a:r>
            <a:r>
              <a:rPr kumimoji="0" lang="en-US" b="0" i="0" u="none" strike="noStrike" cap="none" normalizeH="0" baseline="0" dirty="0" err="1" smtClean="0">
                <a:ln>
                  <a:noFill/>
                </a:ln>
                <a:solidFill>
                  <a:srgbClr val="000000"/>
                </a:solidFill>
                <a:effectLst/>
                <a:latin typeface="Calibri" pitchFamily="34" charset="0"/>
                <a:ea typeface="Calibri" pitchFamily="34" charset="0"/>
                <a:cs typeface="Verdana" pitchFamily="34" charset="0"/>
              </a:rPr>
              <a:t>send</a:t>
            </a:r>
            <a:r>
              <a:rPr kumimoji="0" lang="en-US" b="1" i="0" u="none" strike="noStrike" cap="none" normalizeH="0" baseline="0" dirty="0" smtClean="0">
                <a:ln>
                  <a:noFill/>
                </a:ln>
                <a:solidFill>
                  <a:srgbClr val="000000"/>
                </a:solidFill>
                <a:effectLst/>
                <a:latin typeface="Calibri" pitchFamily="34" charset="0"/>
                <a:ea typeface="Calibri" pitchFamily="34" charset="0"/>
                <a:cs typeface="Verdana" pitchFamily="34" charset="0"/>
              </a:rPr>
              <a:t>(</a:t>
            </a:r>
            <a:r>
              <a:rPr kumimoji="0" lang="en-US" b="0" i="0" u="none" strike="noStrike" cap="none" normalizeH="0" baseline="0" dirty="0" smtClean="0">
                <a:ln>
                  <a:noFill/>
                </a:ln>
                <a:solidFill>
                  <a:srgbClr val="000000"/>
                </a:solidFill>
                <a:effectLst/>
                <a:latin typeface="Calibri" pitchFamily="34" charset="0"/>
                <a:ea typeface="Calibri" pitchFamily="34" charset="0"/>
                <a:cs typeface="Verdana" pitchFamily="34" charset="0"/>
              </a:rPr>
              <a:t>Jabber</a:t>
            </a:r>
            <a:r>
              <a:rPr kumimoji="0" lang="en-US" b="1" i="0" u="none" strike="noStrike" cap="none" normalizeH="0" baseline="0" dirty="0" smtClean="0">
                <a:ln>
                  <a:noFill/>
                </a:ln>
                <a:solidFill>
                  <a:srgbClr val="000000"/>
                </a:solidFill>
                <a:effectLst/>
                <a:latin typeface="Calibri" pitchFamily="34" charset="0"/>
                <a:ea typeface="Calibri" pitchFamily="34" charset="0"/>
                <a:cs typeface="Verdana" pitchFamily="34" charset="0"/>
              </a:rPr>
              <a:t>::</a:t>
            </a:r>
            <a:r>
              <a:rPr kumimoji="0" lang="en-US" b="0" i="0" u="none" strike="noStrike" cap="none" normalizeH="0" baseline="0" dirty="0" err="1" smtClean="0">
                <a:ln>
                  <a:noFill/>
                </a:ln>
                <a:solidFill>
                  <a:srgbClr val="000000"/>
                </a:solidFill>
                <a:effectLst/>
                <a:latin typeface="Calibri" pitchFamily="34" charset="0"/>
                <a:ea typeface="Calibri" pitchFamily="34" charset="0"/>
                <a:cs typeface="Verdana" pitchFamily="34" charset="0"/>
              </a:rPr>
              <a:t>Presence</a:t>
            </a:r>
            <a:r>
              <a:rPr kumimoji="0" lang="en-US" b="1" i="0" u="none" strike="noStrike" cap="none" normalizeH="0" baseline="0" dirty="0" err="1" smtClean="0">
                <a:ln>
                  <a:noFill/>
                </a:ln>
                <a:solidFill>
                  <a:srgbClr val="000000"/>
                </a:solidFill>
                <a:effectLst/>
                <a:latin typeface="Calibri" pitchFamily="34" charset="0"/>
                <a:ea typeface="Calibri" pitchFamily="34" charset="0"/>
                <a:cs typeface="Verdana" pitchFamily="34" charset="0"/>
              </a:rPr>
              <a:t>.</a:t>
            </a:r>
            <a:r>
              <a:rPr kumimoji="0" lang="en-US" b="0" i="0" u="none" strike="noStrike" cap="none" normalizeH="0" baseline="0" dirty="0" err="1" smtClean="0">
                <a:ln>
                  <a:noFill/>
                </a:ln>
                <a:solidFill>
                  <a:srgbClr val="000000"/>
                </a:solidFill>
                <a:effectLst/>
                <a:latin typeface="Calibri" pitchFamily="34" charset="0"/>
                <a:ea typeface="Calibri" pitchFamily="34" charset="0"/>
                <a:cs typeface="Verdana" pitchFamily="34" charset="0"/>
              </a:rPr>
              <a:t>new</a:t>
            </a:r>
            <a:r>
              <a:rPr kumimoji="0" lang="en-US" b="1" i="0" u="none" strike="noStrike" cap="none" normalizeH="0" baseline="0" dirty="0" err="1" smtClean="0">
                <a:ln>
                  <a:noFill/>
                </a:ln>
                <a:solidFill>
                  <a:srgbClr val="000000"/>
                </a:solidFill>
                <a:effectLst/>
                <a:latin typeface="Calibri" pitchFamily="34" charset="0"/>
                <a:ea typeface="Calibri" pitchFamily="34" charset="0"/>
                <a:cs typeface="Verdana" pitchFamily="34" charset="0"/>
              </a:rPr>
              <a:t>.</a:t>
            </a:r>
            <a:r>
              <a:rPr kumimoji="0" lang="en-US" b="0" i="0" u="none" strike="noStrike" cap="none" normalizeH="0" baseline="0" dirty="0" err="1" smtClean="0">
                <a:ln>
                  <a:noFill/>
                </a:ln>
                <a:solidFill>
                  <a:srgbClr val="000000"/>
                </a:solidFill>
                <a:effectLst/>
                <a:latin typeface="Calibri" pitchFamily="34" charset="0"/>
                <a:ea typeface="Calibri" pitchFamily="34" charset="0"/>
                <a:cs typeface="Verdana" pitchFamily="34" charset="0"/>
              </a:rPr>
              <a:t>set_type</a:t>
            </a:r>
            <a:r>
              <a:rPr kumimoji="0" lang="en-US" b="1" i="0" u="none" strike="noStrike" cap="none" normalizeH="0" baseline="0" dirty="0" smtClean="0">
                <a:ln>
                  <a:noFill/>
                </a:ln>
                <a:solidFill>
                  <a:srgbClr val="000000"/>
                </a:solidFill>
                <a:effectLst/>
                <a:latin typeface="Calibri" pitchFamily="34" charset="0"/>
                <a:ea typeface="Calibri" pitchFamily="34" charset="0"/>
                <a:cs typeface="Verdana" pitchFamily="34" charset="0"/>
              </a:rPr>
              <a:t>(</a:t>
            </a:r>
            <a:r>
              <a:rPr kumimoji="0" lang="en-US" b="0" i="0" u="none" strike="noStrike" cap="none" normalizeH="0" baseline="0" dirty="0" smtClean="0">
                <a:ln>
                  <a:noFill/>
                </a:ln>
                <a:solidFill>
                  <a:schemeClr val="accent1">
                    <a:lumMod val="50000"/>
                  </a:schemeClr>
                </a:solidFill>
                <a:effectLst/>
                <a:latin typeface="Calibri" pitchFamily="34" charset="0"/>
                <a:ea typeface="Calibri" pitchFamily="34" charset="0"/>
                <a:cs typeface="Verdana" pitchFamily="34" charset="0"/>
              </a:rPr>
              <a:t>:away</a:t>
            </a:r>
            <a:r>
              <a:rPr kumimoji="0" lang="en-US" b="1" i="0" u="none" strike="noStrike" cap="none" normalizeH="0" baseline="0" dirty="0" smtClean="0">
                <a:ln>
                  <a:noFill/>
                </a:ln>
                <a:solidFill>
                  <a:srgbClr val="000000"/>
                </a:solidFill>
                <a:effectLst/>
                <a:latin typeface="Calibri" pitchFamily="34" charset="0"/>
                <a:ea typeface="Calibri" pitchFamily="34" charset="0"/>
                <a:cs typeface="Verdana" pitchFamily="34" charset="0"/>
              </a:rPr>
              <a: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7F00"/>
                </a:solidFill>
                <a:effectLst/>
                <a:latin typeface="Calibri" pitchFamily="34" charset="0"/>
                <a:ea typeface="Calibri" pitchFamily="34" charset="0"/>
                <a:cs typeface="Comic Sans MS" pitchFamily="66" charset="0"/>
              </a:rPr>
              <a:t>#  &lt;presence from='daniel@aiderss.com/iMac8D2CB97D' to='ilya@postrank.com/0EDD826C' </a:t>
            </a:r>
            <a:r>
              <a:rPr kumimoji="0" lang="en-US" b="0" i="0" u="none" strike="noStrike" cap="none" normalizeH="0" baseline="0" dirty="0" err="1" smtClean="0">
                <a:ln>
                  <a:noFill/>
                </a:ln>
                <a:solidFill>
                  <a:srgbClr val="007F00"/>
                </a:solidFill>
                <a:effectLst/>
                <a:latin typeface="Calibri" pitchFamily="34" charset="0"/>
                <a:ea typeface="Calibri" pitchFamily="34" charset="0"/>
                <a:cs typeface="Comic Sans MS" pitchFamily="66" charset="0"/>
              </a:rPr>
              <a:t>xmlns</a:t>
            </a:r>
            <a:r>
              <a:rPr kumimoji="0" lang="en-US" b="0" i="0" u="none" strike="noStrike" cap="none" normalizeH="0" baseline="0" dirty="0" smtClean="0">
                <a:ln>
                  <a:noFill/>
                </a:ln>
                <a:solidFill>
                  <a:srgbClr val="007F00"/>
                </a:solidFill>
                <a:effectLst/>
                <a:latin typeface="Calibri" pitchFamily="34" charset="0"/>
                <a:ea typeface="Calibri" pitchFamily="34" charset="0"/>
                <a:cs typeface="Comic Sans MS" pitchFamily="66" charset="0"/>
              </a:rPr>
              <a:t>='</a:t>
            </a:r>
            <a:r>
              <a:rPr kumimoji="0" lang="en-US" b="0" i="0" u="none" strike="noStrike" cap="none" normalizeH="0" baseline="0" dirty="0" err="1" smtClean="0">
                <a:ln>
                  <a:noFill/>
                </a:ln>
                <a:solidFill>
                  <a:srgbClr val="007F00"/>
                </a:solidFill>
                <a:effectLst/>
                <a:latin typeface="Calibri" pitchFamily="34" charset="0"/>
                <a:ea typeface="Calibri" pitchFamily="34" charset="0"/>
                <a:cs typeface="Comic Sans MS" pitchFamily="66" charset="0"/>
              </a:rPr>
              <a:t>jabber:client</a:t>
            </a:r>
            <a:r>
              <a:rPr kumimoji="0" lang="en-US" b="0" i="0" u="none" strike="noStrike" cap="none" normalizeH="0" baseline="0" dirty="0" smtClean="0">
                <a:ln>
                  <a:noFill/>
                </a:ln>
                <a:solidFill>
                  <a:srgbClr val="007F00"/>
                </a:solidFill>
                <a:effectLst/>
                <a:latin typeface="Calibri" pitchFamily="34" charset="0"/>
                <a:ea typeface="Calibri" pitchFamily="34" charset="0"/>
                <a:cs typeface="Comic Sans MS" pitchFamily="66" charset="0"/>
              </a:rPr>
              <a:t>'&gt;</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7F00"/>
                </a:solidFill>
                <a:effectLst/>
                <a:latin typeface="Calibri" pitchFamily="34" charset="0"/>
                <a:ea typeface="Calibri" pitchFamily="34" charset="0"/>
                <a:cs typeface="Comic Sans MS" pitchFamily="66" charset="0"/>
              </a:rPr>
              <a:t>#    &lt;show&gt;away&lt;/show&gt;</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7F00"/>
                </a:solidFill>
                <a:effectLst/>
                <a:latin typeface="Calibri" pitchFamily="34" charset="0"/>
                <a:ea typeface="Calibri" pitchFamily="34" charset="0"/>
                <a:cs typeface="Comic Sans MS" pitchFamily="66" charset="0"/>
              </a:rPr>
              <a:t>#    &lt;priority&gt;0&lt;/priority&gt;</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7F00"/>
                </a:solidFill>
                <a:effectLst/>
                <a:latin typeface="Calibri" pitchFamily="34" charset="0"/>
                <a:ea typeface="Calibri" pitchFamily="34" charset="0"/>
                <a:cs typeface="Comic Sans MS" pitchFamily="66" charset="0"/>
              </a:rPr>
              <a:t>#    &lt;x </a:t>
            </a:r>
            <a:r>
              <a:rPr kumimoji="0" lang="en-US" b="0" i="0" u="none" strike="noStrike" cap="none" normalizeH="0" baseline="0" dirty="0" err="1" smtClean="0">
                <a:ln>
                  <a:noFill/>
                </a:ln>
                <a:solidFill>
                  <a:srgbClr val="007F00"/>
                </a:solidFill>
                <a:effectLst/>
                <a:latin typeface="Calibri" pitchFamily="34" charset="0"/>
                <a:ea typeface="Calibri" pitchFamily="34" charset="0"/>
                <a:cs typeface="Comic Sans MS" pitchFamily="66" charset="0"/>
              </a:rPr>
              <a:t>xmlns</a:t>
            </a:r>
            <a:r>
              <a:rPr kumimoji="0" lang="en-US" b="0" i="0" u="none" strike="noStrike" cap="none" normalizeH="0" baseline="0" dirty="0" smtClean="0">
                <a:ln>
                  <a:noFill/>
                </a:ln>
                <a:solidFill>
                  <a:srgbClr val="007F00"/>
                </a:solidFill>
                <a:effectLst/>
                <a:latin typeface="Calibri" pitchFamily="34" charset="0"/>
                <a:ea typeface="Calibri" pitchFamily="34" charset="0"/>
                <a:cs typeface="Comic Sans MS" pitchFamily="66" charset="0"/>
              </a:rPr>
              <a:t>='http://www.apple.com/xmpp/idle'&gt;</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7F00"/>
                </a:solidFill>
                <a:effectLst/>
                <a:latin typeface="Calibri" pitchFamily="34" charset="0"/>
                <a:ea typeface="Calibri" pitchFamily="34" charset="0"/>
                <a:cs typeface="Comic Sans MS" pitchFamily="66" charset="0"/>
              </a:rPr>
              <a:t>#      &lt;idle-since&gt;2009-04-01T21:48:15Z&lt;/idle-since&gt;</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7F00"/>
                </a:solidFill>
                <a:effectLst/>
                <a:latin typeface="Calibri" pitchFamily="34" charset="0"/>
                <a:ea typeface="Calibri" pitchFamily="34" charset="0"/>
                <a:cs typeface="Comic Sans MS" pitchFamily="66" charset="0"/>
              </a:rPr>
              <a:t>#    &lt;/x&gt;</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7F00"/>
                </a:solidFill>
                <a:effectLst/>
                <a:latin typeface="Calibri" pitchFamily="34" charset="0"/>
                <a:ea typeface="Calibri" pitchFamily="34" charset="0"/>
                <a:cs typeface="Comic Sans MS" pitchFamily="66" charset="0"/>
              </a:rPr>
              <a:t>#  &lt;/presence&gt;</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smtClean="0">
              <a:ln>
                <a:noFill/>
              </a:ln>
              <a:solidFill>
                <a:srgbClr val="000000"/>
              </a:solidFill>
              <a:effectLst/>
              <a:latin typeface="Calibri" pitchFamily="34" charset="0"/>
              <a:ea typeface="Calibri" pitchFamily="34" charset="0"/>
              <a:cs typeface="Verdana"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err="1" smtClean="0">
                <a:ln>
                  <a:noFill/>
                </a:ln>
                <a:solidFill>
                  <a:schemeClr val="bg1">
                    <a:lumMod val="85000"/>
                  </a:schemeClr>
                </a:solidFill>
                <a:effectLst/>
                <a:latin typeface="Calibri" pitchFamily="34" charset="0"/>
                <a:ea typeface="Calibri" pitchFamily="34" charset="0"/>
                <a:cs typeface="Verdana" pitchFamily="34" charset="0"/>
              </a:rPr>
              <a:t>client</a:t>
            </a:r>
            <a:r>
              <a:rPr kumimoji="0" lang="en-US" b="1" i="0" u="none" strike="noStrike" cap="none" normalizeH="0" baseline="0" dirty="0" err="1" smtClean="0">
                <a:ln>
                  <a:noFill/>
                </a:ln>
                <a:solidFill>
                  <a:schemeClr val="bg1">
                    <a:lumMod val="85000"/>
                  </a:schemeClr>
                </a:solidFill>
                <a:effectLst/>
                <a:latin typeface="Calibri" pitchFamily="34" charset="0"/>
                <a:ea typeface="Calibri" pitchFamily="34" charset="0"/>
                <a:cs typeface="Verdana" pitchFamily="34" charset="0"/>
              </a:rPr>
              <a:t>.</a:t>
            </a:r>
            <a:r>
              <a:rPr kumimoji="0" lang="en-US" b="0" i="0" u="none" strike="noStrike" cap="none" normalizeH="0" baseline="0" dirty="0" err="1" smtClean="0">
                <a:ln>
                  <a:noFill/>
                </a:ln>
                <a:solidFill>
                  <a:schemeClr val="bg1">
                    <a:lumMod val="85000"/>
                  </a:schemeClr>
                </a:solidFill>
                <a:effectLst/>
                <a:latin typeface="Calibri" pitchFamily="34" charset="0"/>
                <a:ea typeface="Calibri" pitchFamily="34" charset="0"/>
                <a:cs typeface="Verdana" pitchFamily="34" charset="0"/>
              </a:rPr>
              <a:t>add_message_callback</a:t>
            </a:r>
            <a:r>
              <a:rPr kumimoji="0" lang="en-US" b="0" i="0" u="none" strike="noStrike" cap="none" normalizeH="0" baseline="0" dirty="0" smtClean="0">
                <a:ln>
                  <a:noFill/>
                </a:ln>
                <a:solidFill>
                  <a:schemeClr val="bg1">
                    <a:lumMod val="85000"/>
                  </a:schemeClr>
                </a:solidFill>
                <a:effectLst/>
                <a:latin typeface="Calibri" pitchFamily="34" charset="0"/>
                <a:ea typeface="Calibri" pitchFamily="34" charset="0"/>
                <a:cs typeface="Verdana" pitchFamily="34" charset="0"/>
              </a:rPr>
              <a:t> </a:t>
            </a:r>
            <a:r>
              <a:rPr kumimoji="0" lang="en-US" b="1" i="0" u="none" strike="noStrike" cap="none" normalizeH="0" baseline="0" dirty="0" smtClean="0">
                <a:ln>
                  <a:noFill/>
                </a:ln>
                <a:solidFill>
                  <a:schemeClr val="bg1">
                    <a:lumMod val="85000"/>
                  </a:schemeClr>
                </a:solidFill>
                <a:effectLst/>
                <a:latin typeface="Calibri" pitchFamily="34" charset="0"/>
                <a:ea typeface="Calibri" pitchFamily="34" charset="0"/>
                <a:cs typeface="Verdana" pitchFamily="34" charset="0"/>
              </a:rPr>
              <a:t>do</a:t>
            </a:r>
            <a:r>
              <a:rPr kumimoji="0" lang="en-US" b="0" i="0" u="none" strike="noStrike" cap="none" normalizeH="0" baseline="0" dirty="0" smtClean="0">
                <a:ln>
                  <a:noFill/>
                </a:ln>
                <a:solidFill>
                  <a:schemeClr val="bg1">
                    <a:lumMod val="85000"/>
                  </a:schemeClr>
                </a:solidFill>
                <a:effectLst/>
                <a:latin typeface="Calibri" pitchFamily="34" charset="0"/>
                <a:ea typeface="Calibri" pitchFamily="34" charset="0"/>
                <a:cs typeface="Verdana" pitchFamily="34" charset="0"/>
              </a:rPr>
              <a:t> </a:t>
            </a:r>
            <a:r>
              <a:rPr kumimoji="0" lang="en-US" b="1" i="0" u="none" strike="noStrike" cap="none" normalizeH="0" baseline="0" dirty="0" smtClean="0">
                <a:ln>
                  <a:noFill/>
                </a:ln>
                <a:solidFill>
                  <a:schemeClr val="bg1">
                    <a:lumMod val="85000"/>
                  </a:schemeClr>
                </a:solidFill>
                <a:effectLst/>
                <a:latin typeface="Calibri" pitchFamily="34" charset="0"/>
                <a:ea typeface="Calibri" pitchFamily="34" charset="0"/>
                <a:cs typeface="Verdana" pitchFamily="34" charset="0"/>
              </a:rPr>
              <a:t>|</a:t>
            </a:r>
            <a:r>
              <a:rPr kumimoji="0" lang="en-US" b="0" i="0" u="none" strike="noStrike" cap="none" normalizeH="0" baseline="0" dirty="0" smtClean="0">
                <a:ln>
                  <a:noFill/>
                </a:ln>
                <a:solidFill>
                  <a:schemeClr val="bg1">
                    <a:lumMod val="85000"/>
                  </a:schemeClr>
                </a:solidFill>
                <a:effectLst/>
                <a:latin typeface="Calibri" pitchFamily="34" charset="0"/>
                <a:ea typeface="Calibri" pitchFamily="34" charset="0"/>
                <a:cs typeface="Verdana" pitchFamily="34" charset="0"/>
              </a:rPr>
              <a:t>m</a:t>
            </a:r>
            <a:r>
              <a:rPr kumimoji="0" lang="en-US" b="1" i="0" u="none" strike="noStrike" cap="none" normalizeH="0" baseline="0" dirty="0" smtClean="0">
                <a:ln>
                  <a:noFill/>
                </a:ln>
                <a:solidFill>
                  <a:schemeClr val="bg1">
                    <a:lumMod val="85000"/>
                  </a:schemeClr>
                </a:solidFill>
                <a:effectLst/>
                <a:latin typeface="Calibri" pitchFamily="34" charset="0"/>
                <a:ea typeface="Calibri" pitchFamily="34" charset="0"/>
                <a:cs typeface="Verdana" pitchFamily="34" charset="0"/>
              </a:rPr>
              <a:t>|</a:t>
            </a:r>
            <a:endParaRPr kumimoji="0" lang="en-US" b="0" i="0" u="none" strike="noStrike" cap="none" normalizeH="0" baseline="0" dirty="0" smtClean="0">
              <a:ln>
                <a:noFill/>
              </a:ln>
              <a:solidFill>
                <a:schemeClr val="bg1">
                  <a:lumMod val="85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lumMod val="85000"/>
                  </a:schemeClr>
                </a:solidFill>
                <a:effectLst/>
                <a:latin typeface="Calibri" pitchFamily="34" charset="0"/>
                <a:ea typeface="Calibri" pitchFamily="34" charset="0"/>
                <a:cs typeface="Verdana" pitchFamily="34" charset="0"/>
              </a:rPr>
              <a:t>  puts  </a:t>
            </a:r>
            <a:r>
              <a:rPr kumimoji="0" lang="en-US" b="0" i="0" u="none" strike="noStrike" cap="none" normalizeH="0" baseline="0" dirty="0" smtClean="0">
                <a:ln>
                  <a:noFill/>
                </a:ln>
                <a:solidFill>
                  <a:schemeClr val="bg1">
                    <a:lumMod val="85000"/>
                  </a:schemeClr>
                </a:solidFill>
                <a:effectLst/>
                <a:latin typeface="Courier New" pitchFamily="49" charset="0"/>
                <a:ea typeface="Calibri" pitchFamily="34" charset="0"/>
                <a:cs typeface="Courier New" pitchFamily="49" charset="0"/>
              </a:rPr>
              <a:t>"</a:t>
            </a:r>
            <a:r>
              <a:rPr kumimoji="0" lang="en-US" b="1" i="0" u="none" strike="noStrike" cap="none" normalizeH="0" baseline="0" dirty="0" smtClean="0">
                <a:ln>
                  <a:noFill/>
                </a:ln>
                <a:solidFill>
                  <a:schemeClr val="bg1">
                    <a:lumMod val="85000"/>
                  </a:schemeClr>
                </a:solidFill>
                <a:effectLst/>
                <a:latin typeface="Calibri" pitchFamily="34" charset="0"/>
                <a:ea typeface="Calibri" pitchFamily="34" charset="0"/>
                <a:cs typeface="Verdana" pitchFamily="34" charset="0"/>
              </a:rPr>
              <a:t>#{</a:t>
            </a:r>
            <a:r>
              <a:rPr kumimoji="0" lang="en-US" b="0" i="0" u="none" strike="noStrike" cap="none" normalizeH="0" baseline="0" dirty="0" err="1" smtClean="0">
                <a:ln>
                  <a:noFill/>
                </a:ln>
                <a:solidFill>
                  <a:schemeClr val="bg1">
                    <a:lumMod val="85000"/>
                  </a:schemeClr>
                </a:solidFill>
                <a:effectLst/>
                <a:latin typeface="Calibri" pitchFamily="34" charset="0"/>
                <a:ea typeface="Calibri" pitchFamily="34" charset="0"/>
                <a:cs typeface="Verdana" pitchFamily="34" charset="0"/>
              </a:rPr>
              <a:t>m</a:t>
            </a:r>
            <a:r>
              <a:rPr kumimoji="0" lang="en-US" b="1" i="0" u="none" strike="noStrike" cap="none" normalizeH="0" baseline="0" dirty="0" err="1" smtClean="0">
                <a:ln>
                  <a:noFill/>
                </a:ln>
                <a:solidFill>
                  <a:schemeClr val="bg1">
                    <a:lumMod val="85000"/>
                  </a:schemeClr>
                </a:solidFill>
                <a:effectLst/>
                <a:latin typeface="Calibri" pitchFamily="34" charset="0"/>
                <a:ea typeface="Calibri" pitchFamily="34" charset="0"/>
                <a:cs typeface="Verdana" pitchFamily="34" charset="0"/>
              </a:rPr>
              <a:t>.</a:t>
            </a:r>
            <a:r>
              <a:rPr kumimoji="0" lang="en-US" b="0" i="0" u="none" strike="noStrike" cap="none" normalizeH="0" baseline="0" dirty="0" err="1" smtClean="0">
                <a:ln>
                  <a:noFill/>
                </a:ln>
                <a:solidFill>
                  <a:schemeClr val="bg1">
                    <a:lumMod val="85000"/>
                  </a:schemeClr>
                </a:solidFill>
                <a:effectLst/>
                <a:latin typeface="Calibri" pitchFamily="34" charset="0"/>
                <a:ea typeface="Calibri" pitchFamily="34" charset="0"/>
                <a:cs typeface="Verdana" pitchFamily="34" charset="0"/>
              </a:rPr>
              <a:t>from</a:t>
            </a:r>
            <a:r>
              <a:rPr kumimoji="0" lang="en-US" b="1" i="0" u="none" strike="noStrike" cap="none" normalizeH="0" baseline="0" dirty="0" smtClean="0">
                <a:ln>
                  <a:noFill/>
                </a:ln>
                <a:solidFill>
                  <a:schemeClr val="bg1">
                    <a:lumMod val="85000"/>
                  </a:schemeClr>
                </a:solidFill>
                <a:effectLst/>
                <a:latin typeface="Calibri" pitchFamily="34" charset="0"/>
                <a:ea typeface="Calibri" pitchFamily="34" charset="0"/>
                <a:cs typeface="Verdana" pitchFamily="34" charset="0"/>
              </a:rPr>
              <a:t>}</a:t>
            </a:r>
            <a:r>
              <a:rPr kumimoji="0" lang="en-US" b="0" i="0" u="none" strike="noStrike" cap="none" normalizeH="0" baseline="0" dirty="0" smtClean="0">
                <a:ln>
                  <a:noFill/>
                </a:ln>
                <a:solidFill>
                  <a:schemeClr val="bg1">
                    <a:lumMod val="85000"/>
                  </a:schemeClr>
                </a:solidFill>
                <a:effectLst/>
                <a:latin typeface="Courier New" pitchFamily="49" charset="0"/>
                <a:ea typeface="Calibri" pitchFamily="34" charset="0"/>
                <a:cs typeface="Courier New" pitchFamily="49" charset="0"/>
              </a:rPr>
              <a:t> -- </a:t>
            </a:r>
            <a:r>
              <a:rPr kumimoji="0" lang="en-US" b="1" i="0" u="none" strike="noStrike" cap="none" normalizeH="0" baseline="0" dirty="0" smtClean="0">
                <a:ln>
                  <a:noFill/>
                </a:ln>
                <a:solidFill>
                  <a:schemeClr val="bg1">
                    <a:lumMod val="85000"/>
                  </a:schemeClr>
                </a:solidFill>
                <a:effectLst/>
                <a:latin typeface="Calibri" pitchFamily="34" charset="0"/>
                <a:ea typeface="Calibri" pitchFamily="34" charset="0"/>
                <a:cs typeface="Verdana" pitchFamily="34" charset="0"/>
              </a:rPr>
              <a:t>#{</a:t>
            </a:r>
            <a:r>
              <a:rPr kumimoji="0" lang="en-US" b="0" i="0" u="none" strike="noStrike" cap="none" normalizeH="0" baseline="0" dirty="0" err="1" smtClean="0">
                <a:ln>
                  <a:noFill/>
                </a:ln>
                <a:solidFill>
                  <a:schemeClr val="bg1">
                    <a:lumMod val="85000"/>
                  </a:schemeClr>
                </a:solidFill>
                <a:effectLst/>
                <a:latin typeface="Calibri" pitchFamily="34" charset="0"/>
                <a:ea typeface="Calibri" pitchFamily="34" charset="0"/>
                <a:cs typeface="Verdana" pitchFamily="34" charset="0"/>
              </a:rPr>
              <a:t>m</a:t>
            </a:r>
            <a:r>
              <a:rPr kumimoji="0" lang="en-US" b="1" i="0" u="none" strike="noStrike" cap="none" normalizeH="0" baseline="0" dirty="0" err="1" smtClean="0">
                <a:ln>
                  <a:noFill/>
                </a:ln>
                <a:solidFill>
                  <a:schemeClr val="bg1">
                    <a:lumMod val="85000"/>
                  </a:schemeClr>
                </a:solidFill>
                <a:effectLst/>
                <a:latin typeface="Calibri" pitchFamily="34" charset="0"/>
                <a:ea typeface="Calibri" pitchFamily="34" charset="0"/>
                <a:cs typeface="Verdana" pitchFamily="34" charset="0"/>
              </a:rPr>
              <a:t>.</a:t>
            </a:r>
            <a:r>
              <a:rPr kumimoji="0" lang="en-US" b="0" i="0" u="none" strike="noStrike" cap="none" normalizeH="0" baseline="0" dirty="0" err="1" smtClean="0">
                <a:ln>
                  <a:noFill/>
                </a:ln>
                <a:solidFill>
                  <a:schemeClr val="bg1">
                    <a:lumMod val="85000"/>
                  </a:schemeClr>
                </a:solidFill>
                <a:effectLst/>
                <a:latin typeface="Calibri" pitchFamily="34" charset="0"/>
                <a:ea typeface="Calibri" pitchFamily="34" charset="0"/>
                <a:cs typeface="Verdana" pitchFamily="34" charset="0"/>
              </a:rPr>
              <a:t>body</a:t>
            </a:r>
            <a:r>
              <a:rPr kumimoji="0" lang="en-US" b="1" i="0" u="none" strike="noStrike" cap="none" normalizeH="0" baseline="0" dirty="0" smtClean="0">
                <a:ln>
                  <a:noFill/>
                </a:ln>
                <a:solidFill>
                  <a:schemeClr val="bg1">
                    <a:lumMod val="85000"/>
                  </a:schemeClr>
                </a:solidFill>
                <a:effectLst/>
                <a:latin typeface="Calibri" pitchFamily="34" charset="0"/>
                <a:ea typeface="Calibri" pitchFamily="34" charset="0"/>
                <a:cs typeface="Verdana" pitchFamily="34" charset="0"/>
              </a:rPr>
              <a:t>}</a:t>
            </a:r>
            <a:r>
              <a:rPr kumimoji="0" lang="en-US" b="0" i="0" u="none" strike="noStrike" cap="none" normalizeH="0" baseline="0" dirty="0" smtClean="0">
                <a:ln>
                  <a:noFill/>
                </a:ln>
                <a:solidFill>
                  <a:schemeClr val="bg1">
                    <a:lumMod val="85000"/>
                  </a:schemeClr>
                </a:solidFill>
                <a:effectLst/>
                <a:latin typeface="Courier New" pitchFamily="49" charset="0"/>
                <a:ea typeface="Calibri" pitchFamily="34" charset="0"/>
                <a:cs typeface="Courier New" pitchFamily="49" charset="0"/>
              </a:rPr>
              <a:t>"</a:t>
            </a:r>
            <a:endParaRPr kumimoji="0" lang="en-US" b="0" i="0" u="none" strike="noStrike" cap="none" normalizeH="0" baseline="0" dirty="0" smtClean="0">
              <a:ln>
                <a:noFill/>
              </a:ln>
              <a:solidFill>
                <a:schemeClr val="bg1">
                  <a:lumMod val="85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bg1">
                    <a:lumMod val="85000"/>
                  </a:schemeClr>
                </a:solidFill>
                <a:effectLst/>
                <a:latin typeface="Calibri" pitchFamily="34" charset="0"/>
                <a:ea typeface="Calibri" pitchFamily="34" charset="0"/>
                <a:cs typeface="Verdana" pitchFamily="34" charset="0"/>
              </a:rPr>
              <a:t>end</a:t>
            </a:r>
          </a:p>
          <a:p>
            <a:pPr lvl="0" eaLnBrk="0" fontAlgn="base" hangingPunct="0">
              <a:spcBef>
                <a:spcPct val="0"/>
              </a:spcBef>
              <a:spcAft>
                <a:spcPct val="0"/>
              </a:spcAft>
            </a:pPr>
            <a:endParaRPr lang="en-US" dirty="0" smtClean="0">
              <a:solidFill>
                <a:schemeClr val="bg1">
                  <a:lumMod val="85000"/>
                </a:schemeClr>
              </a:solidFill>
              <a:latin typeface="Arial" pitchFamily="34" charset="0"/>
              <a:cs typeface="Arial" pitchFamily="34" charset="0"/>
            </a:endParaRPr>
          </a:p>
          <a:p>
            <a:pPr lvl="0" eaLnBrk="0" fontAlgn="base" hangingPunct="0">
              <a:spcBef>
                <a:spcPct val="0"/>
              </a:spcBef>
              <a:spcAft>
                <a:spcPct val="0"/>
              </a:spcAft>
            </a:pPr>
            <a:r>
              <a:rPr lang="en-US" dirty="0" smtClean="0">
                <a:solidFill>
                  <a:schemeClr val="bg1">
                    <a:lumMod val="85000"/>
                  </a:schemeClr>
                </a:solidFill>
                <a:latin typeface="Calibri" pitchFamily="34" charset="0"/>
                <a:ea typeface="Calibri" pitchFamily="34" charset="0"/>
                <a:cs typeface="Comic Sans MS" pitchFamily="66" charset="0"/>
              </a:rPr>
              <a:t># &gt; </a:t>
            </a:r>
            <a:r>
              <a:rPr lang="en-US" dirty="0" err="1" smtClean="0">
                <a:solidFill>
                  <a:schemeClr val="bg1">
                    <a:lumMod val="85000"/>
                  </a:schemeClr>
                </a:solidFill>
                <a:latin typeface="Calibri" pitchFamily="34" charset="0"/>
                <a:ea typeface="Calibri" pitchFamily="34" charset="0"/>
                <a:cs typeface="Comic Sans MS" pitchFamily="66" charset="0"/>
              </a:rPr>
              <a:t>daniel@postrank.com</a:t>
            </a:r>
            <a:r>
              <a:rPr lang="en-US" dirty="0" smtClean="0">
                <a:solidFill>
                  <a:schemeClr val="bg1">
                    <a:lumMod val="85000"/>
                  </a:schemeClr>
                </a:solidFill>
                <a:latin typeface="Calibri" pitchFamily="34" charset="0"/>
                <a:ea typeface="Calibri" pitchFamily="34" charset="0"/>
                <a:cs typeface="Comic Sans MS" pitchFamily="66" charset="0"/>
              </a:rPr>
              <a:t>  -- Hey!</a:t>
            </a:r>
            <a:endParaRPr lang="en-US" dirty="0" smtClean="0">
              <a:solidFill>
                <a:schemeClr val="bg1">
                  <a:lumMod val="85000"/>
                </a:schemeClr>
              </a:solidFill>
              <a:latin typeface="Arial" pitchFamily="34" charset="0"/>
              <a:cs typeface="Arial" pitchFamily="34" charset="0"/>
            </a:endParaRPr>
          </a:p>
        </p:txBody>
      </p:sp>
      <p:sp>
        <p:nvSpPr>
          <p:cNvPr id="5" name="Rectangular Callout 4"/>
          <p:cNvSpPr/>
          <p:nvPr/>
        </p:nvSpPr>
        <p:spPr>
          <a:xfrm>
            <a:off x="5861050" y="2139950"/>
            <a:ext cx="2117725" cy="736600"/>
          </a:xfrm>
          <a:prstGeom prst="wedgeRectCallout">
            <a:avLst>
              <a:gd name="adj1" fmla="val -62393"/>
              <a:gd name="adj2" fmla="val -190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0000"/>
                </a:solidFill>
              </a:rPr>
              <a:t>Client Idle…</a:t>
            </a:r>
            <a:endParaRPr lang="en-US" b="1" dirty="0">
              <a:solidFill>
                <a:srgbClr val="000000"/>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pic>
        <p:nvPicPr>
          <p:cNvPr id="6" name="Content Placeholder 5" descr="postrank-logo.png"/>
          <p:cNvPicPr>
            <a:picLocks noGrp="1" noChangeAspect="1"/>
          </p:cNvPicPr>
          <p:nvPr>
            <p:ph idx="1"/>
          </p:nvPr>
        </p:nvPicPr>
        <p:blipFill>
          <a:blip r:embed="rId3"/>
          <a:stretch>
            <a:fillRect/>
          </a:stretch>
        </p:blipFill>
        <p:spPr>
          <a:xfrm>
            <a:off x="457200" y="511829"/>
            <a:ext cx="6076950" cy="1697971"/>
          </a:xfrm>
        </p:spPr>
      </p:pic>
      <p:pic>
        <p:nvPicPr>
          <p:cNvPr id="11" name="Picture 10" descr="Screen shot 2009-10-11 at 9.33.01 AM.png"/>
          <p:cNvPicPr>
            <a:picLocks noChangeAspect="1"/>
          </p:cNvPicPr>
          <p:nvPr/>
        </p:nvPicPr>
        <p:blipFill>
          <a:blip r:embed="rId4"/>
          <a:stretch>
            <a:fillRect/>
          </a:stretch>
        </p:blipFill>
        <p:spPr>
          <a:xfrm>
            <a:off x="838200" y="3200400"/>
            <a:ext cx="4098430" cy="22256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3" name="TextBox 12"/>
          <p:cNvSpPr txBox="1"/>
          <p:nvPr/>
        </p:nvSpPr>
        <p:spPr>
          <a:xfrm>
            <a:off x="5791200" y="3041809"/>
            <a:ext cx="3048000" cy="2569935"/>
          </a:xfrm>
          <a:prstGeom prst="rect">
            <a:avLst/>
          </a:prstGeom>
          <a:noFill/>
        </p:spPr>
        <p:txBody>
          <a:bodyPr wrap="square" rtlCol="0">
            <a:spAutoFit/>
          </a:bodyPr>
          <a:lstStyle/>
          <a:p>
            <a:r>
              <a:rPr lang="en-US" sz="2300" b="1" dirty="0" smtClean="0">
                <a:hlinkClick r:id="rId5"/>
              </a:rPr>
              <a:t>www.postrank.com</a:t>
            </a:r>
            <a:r>
              <a:rPr lang="en-US" sz="2300" b="1" dirty="0" smtClean="0"/>
              <a:t> </a:t>
            </a:r>
          </a:p>
          <a:p>
            <a:r>
              <a:rPr lang="en-US" sz="2300" b="1" dirty="0" smtClean="0">
                <a:hlinkClick r:id="rId6"/>
              </a:rPr>
              <a:t>www.igvita.com</a:t>
            </a:r>
            <a:endParaRPr lang="en-US" sz="2300" b="1" dirty="0" smtClean="0"/>
          </a:p>
          <a:p>
            <a:r>
              <a:rPr lang="en-US" sz="2300" b="1" dirty="0" smtClean="0">
                <a:hlinkClick r:id="rId7"/>
              </a:rPr>
              <a:t>@</a:t>
            </a:r>
            <a:r>
              <a:rPr lang="en-US" sz="2300" b="1" dirty="0" err="1" smtClean="0">
                <a:hlinkClick r:id="rId7"/>
              </a:rPr>
              <a:t>igrigorik</a:t>
            </a:r>
            <a:endParaRPr lang="en-US" sz="2300" b="1" dirty="0" smtClean="0"/>
          </a:p>
          <a:p>
            <a:endParaRPr lang="en-US" sz="2300" b="1" dirty="0" smtClean="0"/>
          </a:p>
          <a:p>
            <a:r>
              <a:rPr lang="en-US" sz="2300" b="1" dirty="0" smtClean="0"/>
              <a:t>Background: </a:t>
            </a:r>
          </a:p>
          <a:p>
            <a:r>
              <a:rPr lang="en-US" sz="2300" b="1" dirty="0" smtClean="0"/>
              <a:t> - PHP, Perl</a:t>
            </a:r>
          </a:p>
          <a:p>
            <a:r>
              <a:rPr lang="en-US" sz="2300" b="1" dirty="0" smtClean="0"/>
              <a:t> - Ruby + Rails from ‘06</a:t>
            </a:r>
            <a:endParaRPr lang="en-US" sz="2300" b="1"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96925" y="3705225"/>
            <a:ext cx="7772400" cy="1500187"/>
          </a:xfrm>
        </p:spPr>
        <p:txBody>
          <a:bodyPr>
            <a:normAutofit/>
          </a:bodyPr>
          <a:lstStyle/>
          <a:p>
            <a:pPr algn="r"/>
            <a:r>
              <a:rPr lang="en-US" sz="2600" b="1" dirty="0" smtClean="0">
                <a:solidFill>
                  <a:schemeClr val="bg1">
                    <a:lumMod val="50000"/>
                  </a:schemeClr>
                </a:solidFill>
              </a:rPr>
              <a:t>XMPP4R (Ruby) Demo</a:t>
            </a:r>
          </a:p>
        </p:txBody>
      </p:sp>
      <p:sp>
        <p:nvSpPr>
          <p:cNvPr id="14337" name="Rectangle 1"/>
          <p:cNvSpPr>
            <a:spLocks noChangeArrowheads="1"/>
          </p:cNvSpPr>
          <p:nvPr/>
        </p:nvSpPr>
        <p:spPr bwMode="auto">
          <a:xfrm>
            <a:off x="460375" y="206375"/>
            <a:ext cx="8070850" cy="452431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err="1" smtClean="0">
                <a:ln>
                  <a:noFill/>
                </a:ln>
                <a:solidFill>
                  <a:schemeClr val="bg1">
                    <a:lumMod val="50000"/>
                  </a:schemeClr>
                </a:solidFill>
                <a:effectLst/>
                <a:latin typeface="Calibri" pitchFamily="34" charset="0"/>
                <a:ea typeface="Calibri" pitchFamily="34" charset="0"/>
                <a:cs typeface="Verdana" pitchFamily="34" charset="0"/>
              </a:rPr>
              <a:t>client</a:t>
            </a:r>
            <a:r>
              <a:rPr kumimoji="0" lang="en-US" b="1" i="0" u="none" strike="noStrike" cap="none" normalizeH="0" baseline="0" dirty="0" err="1" smtClean="0">
                <a:ln>
                  <a:noFill/>
                </a:ln>
                <a:solidFill>
                  <a:schemeClr val="bg1">
                    <a:lumMod val="50000"/>
                  </a:schemeClr>
                </a:solidFill>
                <a:effectLst/>
                <a:latin typeface="Calibri" pitchFamily="34" charset="0"/>
                <a:ea typeface="Calibri" pitchFamily="34" charset="0"/>
                <a:cs typeface="Verdana" pitchFamily="34" charset="0"/>
              </a:rPr>
              <a:t>.</a:t>
            </a:r>
            <a:r>
              <a:rPr kumimoji="0" lang="en-US" b="0" i="0" u="none" strike="noStrike" cap="none" normalizeH="0" baseline="0" dirty="0" err="1" smtClean="0">
                <a:ln>
                  <a:noFill/>
                </a:ln>
                <a:solidFill>
                  <a:schemeClr val="bg1">
                    <a:lumMod val="50000"/>
                  </a:schemeClr>
                </a:solidFill>
                <a:effectLst/>
                <a:latin typeface="Calibri" pitchFamily="34" charset="0"/>
                <a:ea typeface="Calibri" pitchFamily="34" charset="0"/>
                <a:cs typeface="Verdana" pitchFamily="34" charset="0"/>
              </a:rPr>
              <a:t>send</a:t>
            </a:r>
            <a:r>
              <a:rPr kumimoji="0" lang="en-US" b="1" i="0" u="none" strike="noStrike" cap="none" normalizeH="0" baseline="0" dirty="0" smtClean="0">
                <a:ln>
                  <a:noFill/>
                </a:ln>
                <a:solidFill>
                  <a:schemeClr val="bg1">
                    <a:lumMod val="50000"/>
                  </a:schemeClr>
                </a:solidFill>
                <a:effectLst/>
                <a:latin typeface="Calibri" pitchFamily="34" charset="0"/>
                <a:ea typeface="Calibri" pitchFamily="34" charset="0"/>
                <a:cs typeface="Verdana" pitchFamily="34" charset="0"/>
              </a:rPr>
              <a:t>(</a:t>
            </a:r>
            <a:r>
              <a:rPr kumimoji="0" lang="en-US" b="0" i="0" u="none" strike="noStrike" cap="none" normalizeH="0" baseline="0" dirty="0" smtClean="0">
                <a:ln>
                  <a:noFill/>
                </a:ln>
                <a:solidFill>
                  <a:schemeClr val="bg1">
                    <a:lumMod val="50000"/>
                  </a:schemeClr>
                </a:solidFill>
                <a:effectLst/>
                <a:latin typeface="Calibri" pitchFamily="34" charset="0"/>
                <a:ea typeface="Calibri" pitchFamily="34" charset="0"/>
                <a:cs typeface="Verdana" pitchFamily="34" charset="0"/>
              </a:rPr>
              <a:t>Jabber</a:t>
            </a:r>
            <a:r>
              <a:rPr kumimoji="0" lang="en-US" b="1" i="0" u="none" strike="noStrike" cap="none" normalizeH="0" baseline="0" dirty="0" smtClean="0">
                <a:ln>
                  <a:noFill/>
                </a:ln>
                <a:solidFill>
                  <a:schemeClr val="bg1">
                    <a:lumMod val="50000"/>
                  </a:schemeClr>
                </a:solidFill>
                <a:effectLst/>
                <a:latin typeface="Calibri" pitchFamily="34" charset="0"/>
                <a:ea typeface="Calibri" pitchFamily="34" charset="0"/>
                <a:cs typeface="Verdana" pitchFamily="34" charset="0"/>
              </a:rPr>
              <a:t>::</a:t>
            </a:r>
            <a:r>
              <a:rPr kumimoji="0" lang="en-US" b="0" i="0" u="none" strike="noStrike" cap="none" normalizeH="0" baseline="0" dirty="0" err="1" smtClean="0">
                <a:ln>
                  <a:noFill/>
                </a:ln>
                <a:solidFill>
                  <a:schemeClr val="bg1">
                    <a:lumMod val="50000"/>
                  </a:schemeClr>
                </a:solidFill>
                <a:effectLst/>
                <a:latin typeface="Calibri" pitchFamily="34" charset="0"/>
                <a:ea typeface="Calibri" pitchFamily="34" charset="0"/>
                <a:cs typeface="Verdana" pitchFamily="34" charset="0"/>
              </a:rPr>
              <a:t>Presence</a:t>
            </a:r>
            <a:r>
              <a:rPr kumimoji="0" lang="en-US" b="1" i="0" u="none" strike="noStrike" cap="none" normalizeH="0" baseline="0" dirty="0" err="1" smtClean="0">
                <a:ln>
                  <a:noFill/>
                </a:ln>
                <a:solidFill>
                  <a:schemeClr val="bg1">
                    <a:lumMod val="50000"/>
                  </a:schemeClr>
                </a:solidFill>
                <a:effectLst/>
                <a:latin typeface="Calibri" pitchFamily="34" charset="0"/>
                <a:ea typeface="Calibri" pitchFamily="34" charset="0"/>
                <a:cs typeface="Verdana" pitchFamily="34" charset="0"/>
              </a:rPr>
              <a:t>.</a:t>
            </a:r>
            <a:r>
              <a:rPr kumimoji="0" lang="en-US" b="0" i="0" u="none" strike="noStrike" cap="none" normalizeH="0" baseline="0" dirty="0" err="1" smtClean="0">
                <a:ln>
                  <a:noFill/>
                </a:ln>
                <a:solidFill>
                  <a:schemeClr val="bg1">
                    <a:lumMod val="50000"/>
                  </a:schemeClr>
                </a:solidFill>
                <a:effectLst/>
                <a:latin typeface="Calibri" pitchFamily="34" charset="0"/>
                <a:ea typeface="Calibri" pitchFamily="34" charset="0"/>
                <a:cs typeface="Verdana" pitchFamily="34" charset="0"/>
              </a:rPr>
              <a:t>new</a:t>
            </a:r>
            <a:r>
              <a:rPr kumimoji="0" lang="en-US" b="1" i="0" u="none" strike="noStrike" cap="none" normalizeH="0" baseline="0" dirty="0" err="1" smtClean="0">
                <a:ln>
                  <a:noFill/>
                </a:ln>
                <a:solidFill>
                  <a:schemeClr val="bg1">
                    <a:lumMod val="50000"/>
                  </a:schemeClr>
                </a:solidFill>
                <a:effectLst/>
                <a:latin typeface="Calibri" pitchFamily="34" charset="0"/>
                <a:ea typeface="Calibri" pitchFamily="34" charset="0"/>
                <a:cs typeface="Verdana" pitchFamily="34" charset="0"/>
              </a:rPr>
              <a:t>.</a:t>
            </a:r>
            <a:r>
              <a:rPr kumimoji="0" lang="en-US" b="0" i="0" u="none" strike="noStrike" cap="none" normalizeH="0" baseline="0" dirty="0" err="1" smtClean="0">
                <a:ln>
                  <a:noFill/>
                </a:ln>
                <a:solidFill>
                  <a:schemeClr val="bg1">
                    <a:lumMod val="50000"/>
                  </a:schemeClr>
                </a:solidFill>
                <a:effectLst/>
                <a:latin typeface="Calibri" pitchFamily="34" charset="0"/>
                <a:ea typeface="Calibri" pitchFamily="34" charset="0"/>
                <a:cs typeface="Verdana" pitchFamily="34" charset="0"/>
              </a:rPr>
              <a:t>set_type</a:t>
            </a:r>
            <a:r>
              <a:rPr kumimoji="0" lang="en-US" b="1" i="0" u="none" strike="noStrike" cap="none" normalizeH="0" baseline="0" dirty="0" smtClean="0">
                <a:ln>
                  <a:noFill/>
                </a:ln>
                <a:solidFill>
                  <a:schemeClr val="bg1">
                    <a:lumMod val="50000"/>
                  </a:schemeClr>
                </a:solidFill>
                <a:effectLst/>
                <a:latin typeface="Calibri" pitchFamily="34" charset="0"/>
                <a:ea typeface="Calibri" pitchFamily="34" charset="0"/>
                <a:cs typeface="Verdana" pitchFamily="34" charset="0"/>
              </a:rPr>
              <a:t>(</a:t>
            </a:r>
            <a:r>
              <a:rPr kumimoji="0" lang="en-US" b="0" i="0" u="none" strike="noStrike" cap="none" normalizeH="0" baseline="0" dirty="0" smtClean="0">
                <a:ln>
                  <a:noFill/>
                </a:ln>
                <a:solidFill>
                  <a:schemeClr val="bg1">
                    <a:lumMod val="50000"/>
                  </a:schemeClr>
                </a:solidFill>
                <a:effectLst/>
                <a:latin typeface="Calibri" pitchFamily="34" charset="0"/>
                <a:ea typeface="Calibri" pitchFamily="34" charset="0"/>
                <a:cs typeface="Verdana" pitchFamily="34" charset="0"/>
              </a:rPr>
              <a:t>:available</a:t>
            </a:r>
            <a:r>
              <a:rPr kumimoji="0" lang="en-US" b="1" i="0" u="none" strike="noStrike" cap="none" normalizeH="0" baseline="0" dirty="0" smtClean="0">
                <a:ln>
                  <a:noFill/>
                </a:ln>
                <a:solidFill>
                  <a:schemeClr val="bg1">
                    <a:lumMod val="50000"/>
                  </a:schemeClr>
                </a:solidFill>
                <a:effectLst/>
                <a:latin typeface="Calibri" pitchFamily="34" charset="0"/>
                <a:ea typeface="Calibri" pitchFamily="34" charset="0"/>
                <a:cs typeface="Verdana" pitchFamily="34" charset="0"/>
              </a:rPr>
              <a: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b="0" i="0" u="none" strike="noStrike" cap="none" normalizeH="0" baseline="0" dirty="0" smtClean="0">
              <a:ln>
                <a:noFill/>
              </a:ln>
              <a:solidFill>
                <a:schemeClr val="bg1">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lumMod val="50000"/>
                  </a:schemeClr>
                </a:solidFill>
                <a:effectLst/>
                <a:latin typeface="Calibri" pitchFamily="34" charset="0"/>
                <a:ea typeface="Calibri" pitchFamily="34" charset="0"/>
                <a:cs typeface="Comic Sans MS" pitchFamily="66" charset="0"/>
              </a:rPr>
              <a:t>#  &lt;presence from='daniel@aiderss.com/iMac8D2CB97D' to='ilya@aiderss.com/0EDD826C' </a:t>
            </a:r>
            <a:r>
              <a:rPr kumimoji="0" lang="en-US" b="0" i="0" u="none" strike="noStrike" cap="none" normalizeH="0" baseline="0" dirty="0" err="1" smtClean="0">
                <a:ln>
                  <a:noFill/>
                </a:ln>
                <a:solidFill>
                  <a:schemeClr val="bg1">
                    <a:lumMod val="50000"/>
                  </a:schemeClr>
                </a:solidFill>
                <a:effectLst/>
                <a:latin typeface="Calibri" pitchFamily="34" charset="0"/>
                <a:ea typeface="Calibri" pitchFamily="34" charset="0"/>
                <a:cs typeface="Comic Sans MS" pitchFamily="66" charset="0"/>
              </a:rPr>
              <a:t>xmlns</a:t>
            </a:r>
            <a:r>
              <a:rPr kumimoji="0" lang="en-US" b="0" i="0" u="none" strike="noStrike" cap="none" normalizeH="0" baseline="0" dirty="0" smtClean="0">
                <a:ln>
                  <a:noFill/>
                </a:ln>
                <a:solidFill>
                  <a:schemeClr val="bg1">
                    <a:lumMod val="50000"/>
                  </a:schemeClr>
                </a:solidFill>
                <a:effectLst/>
                <a:latin typeface="Calibri" pitchFamily="34" charset="0"/>
                <a:ea typeface="Calibri" pitchFamily="34" charset="0"/>
                <a:cs typeface="Comic Sans MS" pitchFamily="66" charset="0"/>
              </a:rPr>
              <a:t>='</a:t>
            </a:r>
            <a:r>
              <a:rPr kumimoji="0" lang="en-US" b="0" i="0" u="none" strike="noStrike" cap="none" normalizeH="0" baseline="0" dirty="0" err="1" smtClean="0">
                <a:ln>
                  <a:noFill/>
                </a:ln>
                <a:solidFill>
                  <a:schemeClr val="bg1">
                    <a:lumMod val="50000"/>
                  </a:schemeClr>
                </a:solidFill>
                <a:effectLst/>
                <a:latin typeface="Calibri" pitchFamily="34" charset="0"/>
                <a:ea typeface="Calibri" pitchFamily="34" charset="0"/>
                <a:cs typeface="Comic Sans MS" pitchFamily="66" charset="0"/>
              </a:rPr>
              <a:t>jabber:client</a:t>
            </a:r>
            <a:r>
              <a:rPr kumimoji="0" lang="en-US" b="0" i="0" u="none" strike="noStrike" cap="none" normalizeH="0" baseline="0" dirty="0" smtClean="0">
                <a:ln>
                  <a:noFill/>
                </a:ln>
                <a:solidFill>
                  <a:schemeClr val="bg1">
                    <a:lumMod val="50000"/>
                  </a:schemeClr>
                </a:solidFill>
                <a:effectLst/>
                <a:latin typeface="Calibri" pitchFamily="34" charset="0"/>
                <a:ea typeface="Calibri" pitchFamily="34" charset="0"/>
                <a:cs typeface="Comic Sans MS" pitchFamily="66" charset="0"/>
              </a:rPr>
              <a:t>'&gt;</a:t>
            </a:r>
            <a:endParaRPr kumimoji="0" lang="en-US" b="0" i="0" u="none" strike="noStrike" cap="none" normalizeH="0" baseline="0" dirty="0" smtClean="0">
              <a:ln>
                <a:noFill/>
              </a:ln>
              <a:solidFill>
                <a:schemeClr val="bg1">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lumMod val="50000"/>
                  </a:schemeClr>
                </a:solidFill>
                <a:effectLst/>
                <a:latin typeface="Calibri" pitchFamily="34" charset="0"/>
                <a:ea typeface="Calibri" pitchFamily="34" charset="0"/>
                <a:cs typeface="Comic Sans MS" pitchFamily="66" charset="0"/>
              </a:rPr>
              <a:t>#    &lt;show&gt;away&lt;/show&gt;</a:t>
            </a:r>
            <a:endParaRPr kumimoji="0" lang="en-US" b="0" i="0" u="none" strike="noStrike" cap="none" normalizeH="0" baseline="0" dirty="0" smtClean="0">
              <a:ln>
                <a:noFill/>
              </a:ln>
              <a:solidFill>
                <a:schemeClr val="bg1">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lumMod val="50000"/>
                  </a:schemeClr>
                </a:solidFill>
                <a:effectLst/>
                <a:latin typeface="Calibri" pitchFamily="34" charset="0"/>
                <a:ea typeface="Calibri" pitchFamily="34" charset="0"/>
                <a:cs typeface="Comic Sans MS" pitchFamily="66" charset="0"/>
              </a:rPr>
              <a:t>#    &lt;priority&gt;0&lt;/priority&gt;</a:t>
            </a:r>
            <a:endParaRPr kumimoji="0" lang="en-US" b="0" i="0" u="none" strike="noStrike" cap="none" normalizeH="0" baseline="0" dirty="0" smtClean="0">
              <a:ln>
                <a:noFill/>
              </a:ln>
              <a:solidFill>
                <a:schemeClr val="bg1">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lumMod val="50000"/>
                  </a:schemeClr>
                </a:solidFill>
                <a:effectLst/>
                <a:latin typeface="Calibri" pitchFamily="34" charset="0"/>
                <a:ea typeface="Calibri" pitchFamily="34" charset="0"/>
                <a:cs typeface="Comic Sans MS" pitchFamily="66" charset="0"/>
              </a:rPr>
              <a:t>#    &lt;x </a:t>
            </a:r>
            <a:r>
              <a:rPr kumimoji="0" lang="en-US" b="0" i="0" u="none" strike="noStrike" cap="none" normalizeH="0" baseline="0" dirty="0" err="1" smtClean="0">
                <a:ln>
                  <a:noFill/>
                </a:ln>
                <a:solidFill>
                  <a:schemeClr val="bg1">
                    <a:lumMod val="50000"/>
                  </a:schemeClr>
                </a:solidFill>
                <a:effectLst/>
                <a:latin typeface="Calibri" pitchFamily="34" charset="0"/>
                <a:ea typeface="Calibri" pitchFamily="34" charset="0"/>
                <a:cs typeface="Comic Sans MS" pitchFamily="66" charset="0"/>
              </a:rPr>
              <a:t>xmlns</a:t>
            </a:r>
            <a:r>
              <a:rPr kumimoji="0" lang="en-US" b="0" i="0" u="none" strike="noStrike" cap="none" normalizeH="0" baseline="0" dirty="0" smtClean="0">
                <a:ln>
                  <a:noFill/>
                </a:ln>
                <a:solidFill>
                  <a:schemeClr val="bg1">
                    <a:lumMod val="50000"/>
                  </a:schemeClr>
                </a:solidFill>
                <a:effectLst/>
                <a:latin typeface="Calibri" pitchFamily="34" charset="0"/>
                <a:ea typeface="Calibri" pitchFamily="34" charset="0"/>
                <a:cs typeface="Comic Sans MS" pitchFamily="66" charset="0"/>
              </a:rPr>
              <a:t>='http://www.apple.com/xmpp/idle'&gt;</a:t>
            </a:r>
            <a:endParaRPr kumimoji="0" lang="en-US" b="0" i="0" u="none" strike="noStrike" cap="none" normalizeH="0" baseline="0" dirty="0" smtClean="0">
              <a:ln>
                <a:noFill/>
              </a:ln>
              <a:solidFill>
                <a:schemeClr val="bg1">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lumMod val="50000"/>
                  </a:schemeClr>
                </a:solidFill>
                <a:effectLst/>
                <a:latin typeface="Calibri" pitchFamily="34" charset="0"/>
                <a:ea typeface="Calibri" pitchFamily="34" charset="0"/>
                <a:cs typeface="Comic Sans MS" pitchFamily="66" charset="0"/>
              </a:rPr>
              <a:t>#      &lt;idle-since&gt;2009-04-01T21:48:15Z&lt;/idle-since&gt;</a:t>
            </a:r>
            <a:endParaRPr kumimoji="0" lang="en-US" b="0" i="0" u="none" strike="noStrike" cap="none" normalizeH="0" baseline="0" dirty="0" smtClean="0">
              <a:ln>
                <a:noFill/>
              </a:ln>
              <a:solidFill>
                <a:schemeClr val="bg1">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lumMod val="50000"/>
                  </a:schemeClr>
                </a:solidFill>
                <a:effectLst/>
                <a:latin typeface="Calibri" pitchFamily="34" charset="0"/>
                <a:ea typeface="Calibri" pitchFamily="34" charset="0"/>
                <a:cs typeface="Comic Sans MS" pitchFamily="66" charset="0"/>
              </a:rPr>
              <a:t>#    &lt;/x&gt;</a:t>
            </a:r>
            <a:endParaRPr kumimoji="0" lang="en-US" b="0" i="0" u="none" strike="noStrike" cap="none" normalizeH="0" baseline="0" dirty="0" smtClean="0">
              <a:ln>
                <a:noFill/>
              </a:ln>
              <a:solidFill>
                <a:schemeClr val="bg1">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lumMod val="50000"/>
                  </a:schemeClr>
                </a:solidFill>
                <a:effectLst/>
                <a:latin typeface="Calibri" pitchFamily="34" charset="0"/>
                <a:ea typeface="Calibri" pitchFamily="34" charset="0"/>
                <a:cs typeface="Comic Sans MS" pitchFamily="66" charset="0"/>
              </a:rPr>
              <a:t>#  &lt;/presence&gt;</a:t>
            </a:r>
            <a:endParaRPr kumimoji="0" lang="en-US" b="0" i="0" u="none" strike="noStrike" cap="none" normalizeH="0" baseline="0" dirty="0" smtClean="0">
              <a:ln>
                <a:noFill/>
              </a:ln>
              <a:solidFill>
                <a:schemeClr val="bg1">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smtClean="0">
              <a:ln>
                <a:noFill/>
              </a:ln>
              <a:solidFill>
                <a:srgbClr val="000000"/>
              </a:solidFill>
              <a:effectLst/>
              <a:latin typeface="Calibri" pitchFamily="34" charset="0"/>
              <a:ea typeface="Calibri" pitchFamily="34" charset="0"/>
              <a:cs typeface="Verdana"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err="1" smtClean="0">
                <a:ln>
                  <a:noFill/>
                </a:ln>
                <a:solidFill>
                  <a:srgbClr val="000000"/>
                </a:solidFill>
                <a:effectLst/>
                <a:latin typeface="Calibri" pitchFamily="34" charset="0"/>
                <a:ea typeface="Calibri" pitchFamily="34" charset="0"/>
                <a:cs typeface="Verdana" pitchFamily="34" charset="0"/>
              </a:rPr>
              <a:t>client</a:t>
            </a:r>
            <a:r>
              <a:rPr kumimoji="0" lang="en-US" b="1" i="0" u="none" strike="noStrike" cap="none" normalizeH="0" baseline="0" dirty="0" err="1" smtClean="0">
                <a:ln>
                  <a:noFill/>
                </a:ln>
                <a:solidFill>
                  <a:srgbClr val="000000"/>
                </a:solidFill>
                <a:effectLst/>
                <a:latin typeface="Calibri" pitchFamily="34" charset="0"/>
                <a:ea typeface="Calibri" pitchFamily="34" charset="0"/>
                <a:cs typeface="Verdana" pitchFamily="34" charset="0"/>
              </a:rPr>
              <a:t>.</a:t>
            </a:r>
            <a:r>
              <a:rPr kumimoji="0" lang="en-US" b="0" i="0" u="none" strike="noStrike" cap="none" normalizeH="0" baseline="0" dirty="0" err="1" smtClean="0">
                <a:ln>
                  <a:noFill/>
                </a:ln>
                <a:solidFill>
                  <a:srgbClr val="000000"/>
                </a:solidFill>
                <a:effectLst/>
                <a:latin typeface="Calibri" pitchFamily="34" charset="0"/>
                <a:ea typeface="Calibri" pitchFamily="34" charset="0"/>
                <a:cs typeface="Verdana" pitchFamily="34" charset="0"/>
              </a:rPr>
              <a:t>add_message_callback</a:t>
            </a:r>
            <a:r>
              <a:rPr kumimoji="0" lang="en-US" b="0" i="0" u="none" strike="noStrike" cap="none" normalizeH="0" baseline="0" dirty="0" smtClean="0">
                <a:ln>
                  <a:noFill/>
                </a:ln>
                <a:solidFill>
                  <a:srgbClr val="808080"/>
                </a:solidFill>
                <a:effectLst/>
                <a:latin typeface="Calibri" pitchFamily="34" charset="0"/>
                <a:ea typeface="Calibri" pitchFamily="34" charset="0"/>
                <a:cs typeface="Verdana" pitchFamily="34" charset="0"/>
              </a:rPr>
              <a:t> </a:t>
            </a:r>
            <a:r>
              <a:rPr kumimoji="0" lang="en-US" b="1" i="0" u="none" strike="noStrike" cap="none" normalizeH="0" baseline="0" dirty="0" smtClean="0">
                <a:ln>
                  <a:noFill/>
                </a:ln>
                <a:solidFill>
                  <a:srgbClr val="00007F"/>
                </a:solidFill>
                <a:effectLst/>
                <a:latin typeface="Calibri" pitchFamily="34" charset="0"/>
                <a:ea typeface="Calibri" pitchFamily="34" charset="0"/>
                <a:cs typeface="Verdana" pitchFamily="34" charset="0"/>
              </a:rPr>
              <a:t>do</a:t>
            </a:r>
            <a:r>
              <a:rPr kumimoji="0" lang="en-US" b="0" i="0" u="none" strike="noStrike" cap="none" normalizeH="0" baseline="0" dirty="0" smtClean="0">
                <a:ln>
                  <a:noFill/>
                </a:ln>
                <a:solidFill>
                  <a:srgbClr val="808080"/>
                </a:solidFill>
                <a:effectLst/>
                <a:latin typeface="Calibri" pitchFamily="34" charset="0"/>
                <a:ea typeface="Calibri" pitchFamily="34" charset="0"/>
                <a:cs typeface="Verdana" pitchFamily="34" charset="0"/>
              </a:rPr>
              <a:t> </a:t>
            </a:r>
            <a:r>
              <a:rPr kumimoji="0" lang="en-US" b="1" i="0" u="none" strike="noStrike" cap="none" normalizeH="0" baseline="0" dirty="0" smtClean="0">
                <a:ln>
                  <a:noFill/>
                </a:ln>
                <a:solidFill>
                  <a:srgbClr val="000000"/>
                </a:solidFill>
                <a:effectLst/>
                <a:latin typeface="Calibri" pitchFamily="34" charset="0"/>
                <a:ea typeface="Calibri" pitchFamily="34" charset="0"/>
                <a:cs typeface="Verdana" pitchFamily="34" charset="0"/>
              </a:rPr>
              <a:t>|</a:t>
            </a:r>
            <a:r>
              <a:rPr kumimoji="0" lang="en-US" b="0" i="0" u="none" strike="noStrike" cap="none" normalizeH="0" baseline="0" dirty="0" smtClean="0">
                <a:ln>
                  <a:noFill/>
                </a:ln>
                <a:solidFill>
                  <a:srgbClr val="000000"/>
                </a:solidFill>
                <a:effectLst/>
                <a:latin typeface="Calibri" pitchFamily="34" charset="0"/>
                <a:ea typeface="Calibri" pitchFamily="34" charset="0"/>
                <a:cs typeface="Verdana" pitchFamily="34" charset="0"/>
              </a:rPr>
              <a:t>m</a:t>
            </a:r>
            <a:r>
              <a:rPr kumimoji="0" lang="en-US" b="1" i="0" u="none" strike="noStrike" cap="none" normalizeH="0" baseline="0" dirty="0" smtClean="0">
                <a:ln>
                  <a:noFill/>
                </a:ln>
                <a:solidFill>
                  <a:srgbClr val="000000"/>
                </a:solidFill>
                <a:effectLst/>
                <a:latin typeface="Calibri" pitchFamily="34" charset="0"/>
                <a:ea typeface="Calibri" pitchFamily="34" charset="0"/>
                <a:cs typeface="Verdana" pitchFamily="34" charset="0"/>
              </a:rPr>
              <a:t>|</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808080"/>
                </a:solidFill>
                <a:effectLst/>
                <a:latin typeface="Calibri" pitchFamily="34" charset="0"/>
                <a:ea typeface="Calibri" pitchFamily="34" charset="0"/>
                <a:cs typeface="Verdana" pitchFamily="34" charset="0"/>
              </a:rPr>
              <a:t>  </a:t>
            </a:r>
            <a:r>
              <a:rPr kumimoji="0" lang="en-US" b="0" i="0" u="none" strike="noStrike" cap="none" normalizeH="0" baseline="0" dirty="0" smtClean="0">
                <a:ln>
                  <a:noFill/>
                </a:ln>
                <a:solidFill>
                  <a:srgbClr val="000000"/>
                </a:solidFill>
                <a:effectLst/>
                <a:latin typeface="Calibri" pitchFamily="34" charset="0"/>
                <a:ea typeface="Calibri" pitchFamily="34" charset="0"/>
                <a:cs typeface="Verdana" pitchFamily="34" charset="0"/>
              </a:rPr>
              <a:t>puts</a:t>
            </a:r>
            <a:r>
              <a:rPr kumimoji="0" lang="en-US" b="0" i="0" u="none" strike="noStrike" cap="none" normalizeH="0" baseline="0" dirty="0" smtClean="0">
                <a:ln>
                  <a:noFill/>
                </a:ln>
                <a:solidFill>
                  <a:srgbClr val="808080"/>
                </a:solidFill>
                <a:effectLst/>
                <a:latin typeface="Calibri" pitchFamily="34" charset="0"/>
                <a:ea typeface="Calibri" pitchFamily="34" charset="0"/>
                <a:cs typeface="Verdana" pitchFamily="34" charset="0"/>
              </a:rPr>
              <a:t>  </a:t>
            </a:r>
            <a:r>
              <a:rPr kumimoji="0" lang="en-US" b="0" i="0" u="none" strike="noStrike" cap="none" normalizeH="0" baseline="0" dirty="0" smtClean="0">
                <a:ln>
                  <a:noFill/>
                </a:ln>
                <a:solidFill>
                  <a:srgbClr val="7F007F"/>
                </a:solidFill>
                <a:effectLst/>
                <a:latin typeface="Courier New" pitchFamily="49" charset="0"/>
                <a:ea typeface="Calibri" pitchFamily="34" charset="0"/>
                <a:cs typeface="Courier New" pitchFamily="49" charset="0"/>
              </a:rPr>
              <a:t>"</a:t>
            </a:r>
            <a:r>
              <a:rPr kumimoji="0" lang="en-US" b="1" i="0" u="none" strike="noStrike" cap="none" normalizeH="0" baseline="0" dirty="0" smtClean="0">
                <a:ln>
                  <a:noFill/>
                </a:ln>
                <a:solidFill>
                  <a:srgbClr val="000000"/>
                </a:solidFill>
                <a:effectLst/>
                <a:latin typeface="Calibri" pitchFamily="34" charset="0"/>
                <a:ea typeface="Calibri" pitchFamily="34" charset="0"/>
                <a:cs typeface="Verdana" pitchFamily="34" charset="0"/>
              </a:rPr>
              <a:t>#{</a:t>
            </a:r>
            <a:r>
              <a:rPr kumimoji="0" lang="en-US" b="0" i="0" u="none" strike="noStrike" cap="none" normalizeH="0" baseline="0" dirty="0" err="1" smtClean="0">
                <a:ln>
                  <a:noFill/>
                </a:ln>
                <a:solidFill>
                  <a:srgbClr val="000000"/>
                </a:solidFill>
                <a:effectLst/>
                <a:latin typeface="Calibri" pitchFamily="34" charset="0"/>
                <a:ea typeface="Calibri" pitchFamily="34" charset="0"/>
                <a:cs typeface="Verdana" pitchFamily="34" charset="0"/>
              </a:rPr>
              <a:t>m</a:t>
            </a:r>
            <a:r>
              <a:rPr kumimoji="0" lang="en-US" b="1" i="0" u="none" strike="noStrike" cap="none" normalizeH="0" baseline="0" dirty="0" err="1" smtClean="0">
                <a:ln>
                  <a:noFill/>
                </a:ln>
                <a:solidFill>
                  <a:srgbClr val="000000"/>
                </a:solidFill>
                <a:effectLst/>
                <a:latin typeface="Calibri" pitchFamily="34" charset="0"/>
                <a:ea typeface="Calibri" pitchFamily="34" charset="0"/>
                <a:cs typeface="Verdana" pitchFamily="34" charset="0"/>
              </a:rPr>
              <a:t>.</a:t>
            </a:r>
            <a:r>
              <a:rPr kumimoji="0" lang="en-US" b="0" i="0" u="none" strike="noStrike" cap="none" normalizeH="0" baseline="0" dirty="0" err="1" smtClean="0">
                <a:ln>
                  <a:noFill/>
                </a:ln>
                <a:solidFill>
                  <a:srgbClr val="000000"/>
                </a:solidFill>
                <a:effectLst/>
                <a:latin typeface="Calibri" pitchFamily="34" charset="0"/>
                <a:ea typeface="Calibri" pitchFamily="34" charset="0"/>
                <a:cs typeface="Verdana" pitchFamily="34" charset="0"/>
              </a:rPr>
              <a:t>from</a:t>
            </a:r>
            <a:r>
              <a:rPr kumimoji="0" lang="en-US" b="1" i="0" u="none" strike="noStrike" cap="none" normalizeH="0" baseline="0" dirty="0" smtClean="0">
                <a:ln>
                  <a:noFill/>
                </a:ln>
                <a:solidFill>
                  <a:srgbClr val="000000"/>
                </a:solidFill>
                <a:effectLst/>
                <a:latin typeface="Calibri" pitchFamily="34" charset="0"/>
                <a:ea typeface="Calibri" pitchFamily="34" charset="0"/>
                <a:cs typeface="Verdana" pitchFamily="34" charset="0"/>
              </a:rPr>
              <a:t>}</a:t>
            </a:r>
            <a:r>
              <a:rPr kumimoji="0" lang="en-US" b="0" i="0" u="none" strike="noStrike" cap="none" normalizeH="0" baseline="0" dirty="0" smtClean="0">
                <a:ln>
                  <a:noFill/>
                </a:ln>
                <a:solidFill>
                  <a:srgbClr val="7F007F"/>
                </a:solidFill>
                <a:effectLst/>
                <a:latin typeface="Courier New" pitchFamily="49" charset="0"/>
                <a:ea typeface="Calibri" pitchFamily="34" charset="0"/>
                <a:cs typeface="Courier New" pitchFamily="49" charset="0"/>
              </a:rPr>
              <a:t> -- </a:t>
            </a:r>
            <a:r>
              <a:rPr kumimoji="0" lang="en-US" b="1" i="0" u="none" strike="noStrike" cap="none" normalizeH="0" baseline="0" dirty="0" smtClean="0">
                <a:ln>
                  <a:noFill/>
                </a:ln>
                <a:solidFill>
                  <a:srgbClr val="000000"/>
                </a:solidFill>
                <a:effectLst/>
                <a:latin typeface="Calibri" pitchFamily="34" charset="0"/>
                <a:ea typeface="Calibri" pitchFamily="34" charset="0"/>
                <a:cs typeface="Verdana" pitchFamily="34" charset="0"/>
              </a:rPr>
              <a:t>#{</a:t>
            </a:r>
            <a:r>
              <a:rPr kumimoji="0" lang="en-US" b="0" i="0" u="none" strike="noStrike" cap="none" normalizeH="0" baseline="0" dirty="0" err="1" smtClean="0">
                <a:ln>
                  <a:noFill/>
                </a:ln>
                <a:solidFill>
                  <a:srgbClr val="000000"/>
                </a:solidFill>
                <a:effectLst/>
                <a:latin typeface="Calibri" pitchFamily="34" charset="0"/>
                <a:ea typeface="Calibri" pitchFamily="34" charset="0"/>
                <a:cs typeface="Verdana" pitchFamily="34" charset="0"/>
              </a:rPr>
              <a:t>m</a:t>
            </a:r>
            <a:r>
              <a:rPr kumimoji="0" lang="en-US" b="1" i="0" u="none" strike="noStrike" cap="none" normalizeH="0" baseline="0" dirty="0" err="1" smtClean="0">
                <a:ln>
                  <a:noFill/>
                </a:ln>
                <a:solidFill>
                  <a:srgbClr val="000000"/>
                </a:solidFill>
                <a:effectLst/>
                <a:latin typeface="Calibri" pitchFamily="34" charset="0"/>
                <a:ea typeface="Calibri" pitchFamily="34" charset="0"/>
                <a:cs typeface="Verdana" pitchFamily="34" charset="0"/>
              </a:rPr>
              <a:t>.</a:t>
            </a:r>
            <a:r>
              <a:rPr kumimoji="0" lang="en-US" b="0" i="0" u="none" strike="noStrike" cap="none" normalizeH="0" baseline="0" dirty="0" err="1" smtClean="0">
                <a:ln>
                  <a:noFill/>
                </a:ln>
                <a:solidFill>
                  <a:srgbClr val="000000"/>
                </a:solidFill>
                <a:effectLst/>
                <a:latin typeface="Calibri" pitchFamily="34" charset="0"/>
                <a:ea typeface="Calibri" pitchFamily="34" charset="0"/>
                <a:cs typeface="Verdana" pitchFamily="34" charset="0"/>
              </a:rPr>
              <a:t>body</a:t>
            </a:r>
            <a:r>
              <a:rPr kumimoji="0" lang="en-US" b="1" i="0" u="none" strike="noStrike" cap="none" normalizeH="0" baseline="0" dirty="0" smtClean="0">
                <a:ln>
                  <a:noFill/>
                </a:ln>
                <a:solidFill>
                  <a:srgbClr val="000000"/>
                </a:solidFill>
                <a:effectLst/>
                <a:latin typeface="Calibri" pitchFamily="34" charset="0"/>
                <a:ea typeface="Calibri" pitchFamily="34" charset="0"/>
                <a:cs typeface="Verdana" pitchFamily="34" charset="0"/>
              </a:rPr>
              <a:t>}</a:t>
            </a:r>
            <a:r>
              <a:rPr kumimoji="0" lang="en-US" b="0" i="0" u="none" strike="noStrike" cap="none" normalizeH="0" baseline="0" dirty="0" smtClean="0">
                <a:ln>
                  <a:noFill/>
                </a:ln>
                <a:solidFill>
                  <a:srgbClr val="7F007F"/>
                </a:solidFill>
                <a:effectLst/>
                <a:latin typeface="Courier New" pitchFamily="49" charset="0"/>
                <a:ea typeface="Calibri" pitchFamily="34" charset="0"/>
                <a:cs typeface="Courier New" pitchFamily="49" charset="0"/>
              </a:rPr>
              <a:t>"</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rgbClr val="00007F"/>
                </a:solidFill>
                <a:effectLst/>
                <a:latin typeface="Calibri" pitchFamily="34" charset="0"/>
                <a:ea typeface="Calibri" pitchFamily="34" charset="0"/>
                <a:cs typeface="Verdana" pitchFamily="34" charset="0"/>
              </a:rPr>
              <a:t>end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lvl="0" eaLnBrk="0" fontAlgn="base" hangingPunct="0">
              <a:spcBef>
                <a:spcPct val="0"/>
              </a:spcBef>
              <a:spcAft>
                <a:spcPct val="0"/>
              </a:spcAft>
            </a:pPr>
            <a:r>
              <a:rPr lang="en-US" dirty="0" smtClean="0">
                <a:solidFill>
                  <a:srgbClr val="007F00"/>
                </a:solidFill>
                <a:latin typeface="Calibri" pitchFamily="34" charset="0"/>
                <a:ea typeface="Calibri" pitchFamily="34" charset="0"/>
                <a:cs typeface="Comic Sans MS" pitchFamily="66" charset="0"/>
              </a:rPr>
              <a:t># &gt; </a:t>
            </a:r>
            <a:r>
              <a:rPr lang="en-US" dirty="0" err="1" smtClean="0">
                <a:solidFill>
                  <a:srgbClr val="007F00"/>
                </a:solidFill>
                <a:latin typeface="Calibri" pitchFamily="34" charset="0"/>
                <a:ea typeface="Calibri" pitchFamily="34" charset="0"/>
                <a:cs typeface="Comic Sans MS" pitchFamily="66" charset="0"/>
              </a:rPr>
              <a:t>daniel@postrank.com</a:t>
            </a:r>
            <a:r>
              <a:rPr lang="en-US" dirty="0" smtClean="0">
                <a:solidFill>
                  <a:srgbClr val="007F00"/>
                </a:solidFill>
                <a:latin typeface="Calibri" pitchFamily="34" charset="0"/>
                <a:ea typeface="Calibri" pitchFamily="34" charset="0"/>
                <a:cs typeface="Comic Sans MS" pitchFamily="66" charset="0"/>
              </a:rPr>
              <a:t>  -- Hey!</a:t>
            </a:r>
            <a:endParaRPr kumimoji="0" lang="en-US" b="0" i="0" u="none" strike="noStrike" cap="none" normalizeH="0" baseline="0" dirty="0" smtClean="0">
              <a:ln>
                <a:noFill/>
              </a:ln>
              <a:solidFill>
                <a:schemeClr val="tx1"/>
              </a:solidFill>
              <a:effectLst/>
              <a:latin typeface="Arial" pitchFamily="34" charset="0"/>
              <a:cs typeface="Arial" pitchFamily="34" charset="0"/>
            </a:endParaRPr>
          </a:p>
        </p:txBody>
      </p:sp>
      <p:sp>
        <p:nvSpPr>
          <p:cNvPr id="4" name="Rectangular Callout 3"/>
          <p:cNvSpPr/>
          <p:nvPr/>
        </p:nvSpPr>
        <p:spPr>
          <a:xfrm>
            <a:off x="5861050" y="2139950"/>
            <a:ext cx="2117725" cy="736600"/>
          </a:xfrm>
          <a:prstGeom prst="wedgeRectCallout">
            <a:avLst>
              <a:gd name="adj1" fmla="val -62393"/>
              <a:gd name="adj2" fmla="val -190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0000"/>
                </a:solidFill>
              </a:rPr>
              <a:t>Client Idle…</a:t>
            </a:r>
            <a:endParaRPr lang="en-US" b="1" dirty="0">
              <a:solidFill>
                <a:srgbClr val="000000"/>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96925" y="3705225"/>
            <a:ext cx="7772400" cy="1500187"/>
          </a:xfrm>
        </p:spPr>
        <p:txBody>
          <a:bodyPr>
            <a:normAutofit/>
          </a:bodyPr>
          <a:lstStyle/>
          <a:p>
            <a:pPr algn="r"/>
            <a:r>
              <a:rPr lang="en-US" sz="2600" b="1" dirty="0" smtClean="0">
                <a:solidFill>
                  <a:schemeClr val="tx1">
                    <a:lumMod val="75000"/>
                    <a:lumOff val="25000"/>
                  </a:schemeClr>
                </a:solidFill>
              </a:rPr>
              <a:t>One-to-many </a:t>
            </a:r>
            <a:r>
              <a:rPr lang="en-US" sz="2600" b="1" dirty="0" smtClean="0">
                <a:solidFill>
                  <a:schemeClr val="tx1">
                    <a:lumMod val="75000"/>
                    <a:lumOff val="25000"/>
                  </a:schemeClr>
                </a:solidFill>
              </a:rPr>
              <a:t>distribution + C2S</a:t>
            </a:r>
            <a:endParaRPr lang="en-US" sz="2600" b="1" dirty="0" smtClean="0">
              <a:solidFill>
                <a:schemeClr val="tx1">
                  <a:lumMod val="75000"/>
                  <a:lumOff val="25000"/>
                </a:schemeClr>
              </a:solidFill>
            </a:endParaRPr>
          </a:p>
        </p:txBody>
      </p:sp>
      <p:pic>
        <p:nvPicPr>
          <p:cNvPr id="114692" name="Picture 4"/>
          <p:cNvPicPr>
            <a:picLocks noChangeAspect="1" noChangeArrowheads="1"/>
          </p:cNvPicPr>
          <p:nvPr/>
        </p:nvPicPr>
        <p:blipFill>
          <a:blip r:embed="rId3"/>
          <a:srcRect/>
          <a:stretch>
            <a:fillRect/>
          </a:stretch>
        </p:blipFill>
        <p:spPr bwMode="auto">
          <a:xfrm>
            <a:off x="2178050" y="574675"/>
            <a:ext cx="5265737" cy="37671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96925" y="3705225"/>
            <a:ext cx="7772400" cy="1500187"/>
          </a:xfrm>
        </p:spPr>
        <p:txBody>
          <a:bodyPr>
            <a:normAutofit/>
          </a:bodyPr>
          <a:lstStyle/>
          <a:p>
            <a:pPr algn="r"/>
            <a:r>
              <a:rPr lang="en-US" sz="2600" b="1" dirty="0" smtClean="0">
                <a:solidFill>
                  <a:schemeClr val="tx1">
                    <a:lumMod val="75000"/>
                    <a:lumOff val="25000"/>
                  </a:schemeClr>
                </a:solidFill>
              </a:rPr>
              <a:t>XEP-0060: Publish-Subscribe (</a:t>
            </a:r>
            <a:r>
              <a:rPr lang="en-US" sz="2600" b="1" dirty="0" err="1" smtClean="0">
                <a:solidFill>
                  <a:schemeClr val="tx1">
                    <a:lumMod val="75000"/>
                    <a:lumOff val="25000"/>
                  </a:schemeClr>
                </a:solidFill>
              </a:rPr>
              <a:t>Pubsub</a:t>
            </a:r>
            <a:r>
              <a:rPr lang="en-US" sz="2600" b="1" dirty="0" smtClean="0">
                <a:solidFill>
                  <a:schemeClr val="tx1">
                    <a:lumMod val="75000"/>
                    <a:lumOff val="25000"/>
                  </a:schemeClr>
                </a:solidFill>
              </a:rPr>
              <a:t>)</a:t>
            </a:r>
            <a:endParaRPr lang="en-US" sz="2600" b="1" dirty="0" smtClean="0">
              <a:solidFill>
                <a:schemeClr val="tx1">
                  <a:lumMod val="75000"/>
                  <a:lumOff val="25000"/>
                </a:schemeClr>
              </a:solidFill>
            </a:endParaRPr>
          </a:p>
        </p:txBody>
      </p:sp>
      <p:pic>
        <p:nvPicPr>
          <p:cNvPr id="115718" name="Picture 6"/>
          <p:cNvPicPr>
            <a:picLocks noChangeAspect="1" noChangeArrowheads="1"/>
          </p:cNvPicPr>
          <p:nvPr/>
        </p:nvPicPr>
        <p:blipFill>
          <a:blip r:embed="rId3"/>
          <a:srcRect/>
          <a:stretch>
            <a:fillRect/>
          </a:stretch>
        </p:blipFill>
        <p:spPr bwMode="auto">
          <a:xfrm>
            <a:off x="2046287" y="574675"/>
            <a:ext cx="5840413" cy="37671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lumMod val="95000"/>
          </a:schemeClr>
        </a:solidFill>
        <a:effectLst/>
      </p:bgPr>
    </p:bg>
    <p:spTree>
      <p:nvGrpSpPr>
        <p:cNvPr id="1" name=""/>
        <p:cNvGrpSpPr/>
        <p:nvPr/>
      </p:nvGrpSpPr>
      <p:grpSpPr>
        <a:xfrm>
          <a:off x="0" y="0"/>
          <a:ext cx="0" cy="0"/>
          <a:chOff x="0" y="0"/>
          <a:chExt cx="0" cy="0"/>
        </a:xfrm>
      </p:grpSpPr>
      <p:pic>
        <p:nvPicPr>
          <p:cNvPr id="13" name="Picture 2"/>
          <p:cNvPicPr>
            <a:picLocks noChangeAspect="1" noChangeArrowheads="1"/>
          </p:cNvPicPr>
          <p:nvPr/>
        </p:nvPicPr>
        <p:blipFill>
          <a:blip r:embed="rId3"/>
          <a:srcRect/>
          <a:stretch>
            <a:fillRect/>
          </a:stretch>
        </p:blipFill>
        <p:spPr bwMode="auto">
          <a:xfrm>
            <a:off x="892810" y="2047875"/>
            <a:ext cx="7175500" cy="1901825"/>
          </a:xfrm>
          <a:prstGeom prst="rect">
            <a:avLst/>
          </a:prstGeom>
          <a:noFill/>
          <a:ln w="9525">
            <a:noFill/>
            <a:miter lim="800000"/>
            <a:headEnd/>
            <a:tailEnd/>
          </a:ln>
          <a:effectLst/>
        </p:spPr>
      </p:pic>
      <p:sp>
        <p:nvSpPr>
          <p:cNvPr id="2" name="Text Placeholder 1"/>
          <p:cNvSpPr>
            <a:spLocks noGrp="1"/>
          </p:cNvSpPr>
          <p:nvPr>
            <p:ph type="body" idx="1"/>
          </p:nvPr>
        </p:nvSpPr>
        <p:spPr>
          <a:xfrm>
            <a:off x="796925" y="3705225"/>
            <a:ext cx="7772400" cy="1500187"/>
          </a:xfrm>
        </p:spPr>
        <p:txBody>
          <a:bodyPr>
            <a:normAutofit/>
          </a:bodyPr>
          <a:lstStyle/>
          <a:p>
            <a:pPr algn="r"/>
            <a:r>
              <a:rPr lang="en-US" sz="2600" b="1" dirty="0" smtClean="0">
                <a:solidFill>
                  <a:schemeClr val="tx1">
                    <a:lumMod val="75000"/>
                    <a:lumOff val="25000"/>
                  </a:schemeClr>
                </a:solidFill>
              </a:rPr>
              <a:t>Publish-Subscribe</a:t>
            </a:r>
          </a:p>
        </p:txBody>
      </p:sp>
      <p:sp>
        <p:nvSpPr>
          <p:cNvPr id="6" name="TextBox 5"/>
          <p:cNvSpPr txBox="1"/>
          <p:nvPr/>
        </p:nvSpPr>
        <p:spPr>
          <a:xfrm>
            <a:off x="1349375" y="2934335"/>
            <a:ext cx="1012825" cy="323165"/>
          </a:xfrm>
          <a:prstGeom prst="rect">
            <a:avLst/>
          </a:prstGeom>
          <a:noFill/>
        </p:spPr>
        <p:txBody>
          <a:bodyPr wrap="square" rtlCol="0">
            <a:spAutoFit/>
          </a:bodyPr>
          <a:lstStyle/>
          <a:p>
            <a:r>
              <a:rPr lang="en-US" sz="1500" b="1" dirty="0" smtClean="0">
                <a:solidFill>
                  <a:srgbClr val="C00000"/>
                </a:solidFill>
              </a:rPr>
              <a:t>Subscribe</a:t>
            </a:r>
            <a:endParaRPr lang="en-US" sz="1500" b="1" dirty="0">
              <a:solidFill>
                <a:srgbClr val="C00000"/>
              </a:solidFill>
            </a:endParaRPr>
          </a:p>
        </p:txBody>
      </p:sp>
      <p:sp>
        <p:nvSpPr>
          <p:cNvPr id="11" name="TextBox 10"/>
          <p:cNvSpPr txBox="1"/>
          <p:nvPr/>
        </p:nvSpPr>
        <p:spPr>
          <a:xfrm>
            <a:off x="6782434" y="2967990"/>
            <a:ext cx="1656716" cy="323165"/>
          </a:xfrm>
          <a:prstGeom prst="rect">
            <a:avLst/>
          </a:prstGeom>
          <a:noFill/>
        </p:spPr>
        <p:txBody>
          <a:bodyPr wrap="square" rtlCol="0">
            <a:spAutoFit/>
          </a:bodyPr>
          <a:lstStyle/>
          <a:p>
            <a:r>
              <a:rPr lang="en-US" sz="1500" b="1" dirty="0" smtClean="0">
                <a:solidFill>
                  <a:schemeClr val="accent3">
                    <a:lumMod val="50000"/>
                  </a:schemeClr>
                </a:solidFill>
              </a:rPr>
              <a:t>New message!</a:t>
            </a:r>
            <a:endParaRPr lang="en-US" sz="1500" b="1" dirty="0">
              <a:solidFill>
                <a:schemeClr val="accent3">
                  <a:lumMod val="50000"/>
                </a:schemeClr>
              </a:solidFill>
            </a:endParaRPr>
          </a:p>
        </p:txBody>
      </p:sp>
      <p:sp>
        <p:nvSpPr>
          <p:cNvPr id="12" name="Rectangular Callout 11"/>
          <p:cNvSpPr/>
          <p:nvPr/>
        </p:nvSpPr>
        <p:spPr>
          <a:xfrm>
            <a:off x="2638425" y="1495425"/>
            <a:ext cx="2762250" cy="552450"/>
          </a:xfrm>
          <a:prstGeom prst="wedgeRectCallout">
            <a:avLst>
              <a:gd name="adj1" fmla="val -13277"/>
              <a:gd name="adj2" fmla="val 941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Persistent connection</a:t>
            </a:r>
            <a:endParaRPr lang="en-US" b="1" dirty="0">
              <a:solidFill>
                <a:schemeClr val="tx1"/>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lumMod val="95000"/>
          </a:schemeClr>
        </a:solidFill>
        <a:effectLst/>
      </p:bgPr>
    </p:bg>
    <p:spTree>
      <p:nvGrpSpPr>
        <p:cNvPr id="1" name=""/>
        <p:cNvGrpSpPr/>
        <p:nvPr/>
      </p:nvGrpSpPr>
      <p:grpSpPr>
        <a:xfrm>
          <a:off x="0" y="0"/>
          <a:ext cx="0" cy="0"/>
          <a:chOff x="0" y="0"/>
          <a:chExt cx="0" cy="0"/>
        </a:xfrm>
      </p:grpSpPr>
      <p:sp>
        <p:nvSpPr>
          <p:cNvPr id="14337" name="Rectangle 1"/>
          <p:cNvSpPr>
            <a:spLocks noChangeArrowheads="1"/>
          </p:cNvSpPr>
          <p:nvPr/>
        </p:nvSpPr>
        <p:spPr bwMode="auto">
          <a:xfrm>
            <a:off x="460375" y="189607"/>
            <a:ext cx="8070850" cy="526297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1600" dirty="0" smtClean="0">
                <a:solidFill>
                  <a:srgbClr val="000000"/>
                </a:solidFill>
                <a:latin typeface="+mj-lt"/>
              </a:rPr>
              <a:t>&lt;</a:t>
            </a:r>
            <a:r>
              <a:rPr lang="en-US" sz="1600" dirty="0" err="1" smtClean="0">
                <a:solidFill>
                  <a:srgbClr val="000000"/>
                </a:solidFill>
                <a:latin typeface="+mj-lt"/>
              </a:rPr>
              <a:t>iq</a:t>
            </a:r>
            <a:r>
              <a:rPr lang="en-US" sz="1600" dirty="0" smtClean="0">
                <a:solidFill>
                  <a:srgbClr val="808080"/>
                </a:solidFill>
                <a:latin typeface="+mj-lt"/>
              </a:rPr>
              <a:t> </a:t>
            </a:r>
            <a:r>
              <a:rPr lang="en-US" sz="1600" dirty="0" smtClean="0">
                <a:solidFill>
                  <a:srgbClr val="000000"/>
                </a:solidFill>
                <a:latin typeface="+mj-lt"/>
              </a:rPr>
              <a:t>type=</a:t>
            </a:r>
            <a:r>
              <a:rPr lang="en-US" sz="1600" dirty="0" smtClean="0">
                <a:solidFill>
                  <a:srgbClr val="7F007F"/>
                </a:solidFill>
                <a:latin typeface="+mj-lt"/>
              </a:rPr>
              <a:t>'set‘ </a:t>
            </a:r>
            <a:r>
              <a:rPr lang="en-US" sz="1600" b="1" dirty="0" smtClean="0">
                <a:solidFill>
                  <a:srgbClr val="C00000"/>
                </a:solidFill>
                <a:latin typeface="+mj-lt"/>
              </a:rPr>
              <a:t>from='hamlet@denmark.lit/</a:t>
            </a:r>
            <a:r>
              <a:rPr lang="en-US" sz="1600" b="1" dirty="0" err="1" smtClean="0">
                <a:solidFill>
                  <a:srgbClr val="C00000"/>
                </a:solidFill>
                <a:latin typeface="+mj-lt"/>
              </a:rPr>
              <a:t>blogbot</a:t>
            </a:r>
            <a:r>
              <a:rPr lang="en-US" sz="1600" dirty="0" smtClean="0">
                <a:solidFill>
                  <a:srgbClr val="7F007F"/>
                </a:solidFill>
              </a:rPr>
              <a:t>' </a:t>
            </a:r>
            <a:r>
              <a:rPr lang="en-US" sz="1600" b="1" dirty="0" smtClean="0">
                <a:solidFill>
                  <a:srgbClr val="C00000"/>
                </a:solidFill>
                <a:latin typeface="+mj-lt"/>
              </a:rPr>
              <a:t>to='</a:t>
            </a:r>
            <a:r>
              <a:rPr lang="en-US" sz="1600" b="1" dirty="0" err="1" smtClean="0">
                <a:solidFill>
                  <a:srgbClr val="C00000"/>
                </a:solidFill>
                <a:latin typeface="+mj-lt"/>
              </a:rPr>
              <a:t>pubsub.shakespeare.lit</a:t>
            </a:r>
            <a:r>
              <a:rPr lang="en-US" sz="1600" dirty="0" smtClean="0">
                <a:solidFill>
                  <a:srgbClr val="C00000"/>
                </a:solidFill>
              </a:rPr>
              <a:t>'</a:t>
            </a:r>
            <a:r>
              <a:rPr lang="en-US" sz="1600" b="1" dirty="0" smtClean="0">
                <a:solidFill>
                  <a:srgbClr val="C00000"/>
                </a:solidFill>
                <a:latin typeface="+mj-lt"/>
              </a:rPr>
              <a:t> </a:t>
            </a:r>
            <a:r>
              <a:rPr lang="en-US" sz="1600" dirty="0" smtClean="0">
                <a:solidFill>
                  <a:srgbClr val="000000"/>
                </a:solidFill>
                <a:latin typeface="+mj-lt"/>
              </a:rPr>
              <a:t>id=</a:t>
            </a:r>
            <a:r>
              <a:rPr lang="en-US" sz="1600" dirty="0" smtClean="0">
                <a:solidFill>
                  <a:srgbClr val="7F007F"/>
                </a:solidFill>
                <a:latin typeface="+mj-lt"/>
              </a:rPr>
              <a:t>'pub1'</a:t>
            </a:r>
            <a:r>
              <a:rPr lang="en-US" sz="1600" dirty="0" smtClean="0">
                <a:solidFill>
                  <a:srgbClr val="000000"/>
                </a:solidFill>
                <a:latin typeface="+mj-lt"/>
              </a:rPr>
              <a:t>&gt;</a:t>
            </a:r>
            <a:endParaRPr lang="en-US" sz="1600" dirty="0" smtClean="0">
              <a:solidFill>
                <a:srgbClr val="808080"/>
              </a:solidFill>
              <a:latin typeface="+mj-lt"/>
            </a:endParaRPr>
          </a:p>
          <a:p>
            <a:r>
              <a:rPr lang="en-US" sz="1600" dirty="0" smtClean="0">
                <a:solidFill>
                  <a:srgbClr val="808080"/>
                </a:solidFill>
                <a:latin typeface="+mj-lt"/>
              </a:rPr>
              <a:t>  </a:t>
            </a:r>
            <a:r>
              <a:rPr lang="en-US" sz="1600" dirty="0" smtClean="0">
                <a:solidFill>
                  <a:srgbClr val="000000"/>
                </a:solidFill>
                <a:latin typeface="+mj-lt"/>
              </a:rPr>
              <a:t>&lt;</a:t>
            </a:r>
            <a:r>
              <a:rPr lang="en-US" sz="1600" dirty="0" err="1" smtClean="0">
                <a:solidFill>
                  <a:srgbClr val="000000"/>
                </a:solidFill>
                <a:latin typeface="+mj-lt"/>
              </a:rPr>
              <a:t>pubsub</a:t>
            </a:r>
            <a:r>
              <a:rPr lang="en-US" sz="1600" dirty="0" smtClean="0">
                <a:solidFill>
                  <a:srgbClr val="808080"/>
                </a:solidFill>
                <a:latin typeface="+mj-lt"/>
              </a:rPr>
              <a:t> </a:t>
            </a:r>
            <a:r>
              <a:rPr lang="en-US" sz="1600" dirty="0" err="1" smtClean="0">
                <a:solidFill>
                  <a:srgbClr val="000000"/>
                </a:solidFill>
                <a:latin typeface="+mj-lt"/>
              </a:rPr>
              <a:t>xmlns</a:t>
            </a:r>
            <a:r>
              <a:rPr lang="en-US" sz="1600" dirty="0" smtClean="0">
                <a:solidFill>
                  <a:srgbClr val="000000"/>
                </a:solidFill>
                <a:latin typeface="+mj-lt"/>
              </a:rPr>
              <a:t>=</a:t>
            </a:r>
            <a:r>
              <a:rPr lang="en-US" sz="1600" dirty="0" smtClean="0">
                <a:solidFill>
                  <a:srgbClr val="7F007F"/>
                </a:solidFill>
                <a:latin typeface="+mj-lt"/>
              </a:rPr>
              <a:t>'http://jabber.org/protocol/pubsub'</a:t>
            </a:r>
            <a:r>
              <a:rPr lang="en-US" sz="1600" dirty="0" smtClean="0">
                <a:solidFill>
                  <a:srgbClr val="000000"/>
                </a:solidFill>
                <a:latin typeface="+mj-lt"/>
              </a:rPr>
              <a:t>&gt;</a:t>
            </a:r>
            <a:endParaRPr lang="en-US" sz="1600" dirty="0" smtClean="0">
              <a:solidFill>
                <a:srgbClr val="808080"/>
              </a:solidFill>
              <a:latin typeface="+mj-lt"/>
            </a:endParaRPr>
          </a:p>
          <a:p>
            <a:r>
              <a:rPr lang="en-US" sz="1600" dirty="0" smtClean="0">
                <a:solidFill>
                  <a:srgbClr val="808080"/>
                </a:solidFill>
                <a:latin typeface="+mj-lt"/>
              </a:rPr>
              <a:t>    </a:t>
            </a:r>
            <a:r>
              <a:rPr lang="en-US" sz="1600" dirty="0" smtClean="0">
                <a:solidFill>
                  <a:srgbClr val="000000"/>
                </a:solidFill>
                <a:latin typeface="+mj-lt"/>
              </a:rPr>
              <a:t>&lt;publish</a:t>
            </a:r>
            <a:r>
              <a:rPr lang="en-US" sz="1600" dirty="0" smtClean="0">
                <a:solidFill>
                  <a:srgbClr val="808080"/>
                </a:solidFill>
                <a:latin typeface="+mj-lt"/>
              </a:rPr>
              <a:t> </a:t>
            </a:r>
            <a:r>
              <a:rPr lang="en-US" sz="1600" dirty="0" smtClean="0">
                <a:solidFill>
                  <a:srgbClr val="000000"/>
                </a:solidFill>
                <a:latin typeface="+mj-lt"/>
              </a:rPr>
              <a:t>node=</a:t>
            </a:r>
            <a:r>
              <a:rPr lang="en-US" sz="1600" dirty="0" smtClean="0">
                <a:solidFill>
                  <a:srgbClr val="7F007F"/>
                </a:solidFill>
                <a:latin typeface="+mj-lt"/>
              </a:rPr>
              <a:t>'</a:t>
            </a:r>
            <a:r>
              <a:rPr lang="en-US" sz="1600" dirty="0" err="1" smtClean="0">
                <a:solidFill>
                  <a:srgbClr val="7F007F"/>
                </a:solidFill>
                <a:latin typeface="+mj-lt"/>
              </a:rPr>
              <a:t>princely_musings</a:t>
            </a:r>
            <a:r>
              <a:rPr lang="en-US" sz="1600" dirty="0" smtClean="0">
                <a:solidFill>
                  <a:srgbClr val="7F007F"/>
                </a:solidFill>
                <a:latin typeface="+mj-lt"/>
              </a:rPr>
              <a:t>'</a:t>
            </a:r>
            <a:r>
              <a:rPr lang="en-US" sz="1600" dirty="0" smtClean="0">
                <a:solidFill>
                  <a:srgbClr val="000000"/>
                </a:solidFill>
                <a:latin typeface="+mj-lt"/>
              </a:rPr>
              <a:t>&gt;</a:t>
            </a:r>
            <a:endParaRPr lang="en-US" sz="1600" dirty="0" smtClean="0">
              <a:solidFill>
                <a:srgbClr val="808080"/>
              </a:solidFill>
              <a:latin typeface="+mj-lt"/>
            </a:endParaRPr>
          </a:p>
          <a:p>
            <a:endParaRPr lang="en-US" sz="1600" dirty="0" smtClean="0">
              <a:solidFill>
                <a:srgbClr val="808080"/>
              </a:solidFill>
              <a:latin typeface="+mj-lt"/>
            </a:endParaRPr>
          </a:p>
          <a:p>
            <a:r>
              <a:rPr lang="en-US" sz="1600" dirty="0" smtClean="0">
                <a:solidFill>
                  <a:schemeClr val="bg1">
                    <a:lumMod val="75000"/>
                  </a:schemeClr>
                </a:solidFill>
                <a:latin typeface="+mj-lt"/>
              </a:rPr>
              <a:t>      &lt;item&gt;</a:t>
            </a:r>
          </a:p>
          <a:p>
            <a:r>
              <a:rPr lang="en-US" sz="1600" dirty="0" smtClean="0">
                <a:solidFill>
                  <a:schemeClr val="bg1">
                    <a:lumMod val="75000"/>
                  </a:schemeClr>
                </a:solidFill>
                <a:latin typeface="+mj-lt"/>
              </a:rPr>
              <a:t>        &lt;entry </a:t>
            </a:r>
            <a:r>
              <a:rPr lang="en-US" sz="1600" dirty="0" err="1" smtClean="0">
                <a:solidFill>
                  <a:schemeClr val="bg1">
                    <a:lumMod val="75000"/>
                  </a:schemeClr>
                </a:solidFill>
                <a:latin typeface="+mj-lt"/>
              </a:rPr>
              <a:t>xmlns</a:t>
            </a:r>
            <a:r>
              <a:rPr lang="en-US" sz="1600" dirty="0" smtClean="0">
                <a:solidFill>
                  <a:schemeClr val="bg1">
                    <a:lumMod val="75000"/>
                  </a:schemeClr>
                </a:solidFill>
                <a:latin typeface="+mj-lt"/>
              </a:rPr>
              <a:t>='http://www.w3.org/2005/Atom'&gt;</a:t>
            </a:r>
          </a:p>
          <a:p>
            <a:r>
              <a:rPr lang="en-US" sz="1600" dirty="0" smtClean="0">
                <a:solidFill>
                  <a:schemeClr val="bg1">
                    <a:lumMod val="75000"/>
                  </a:schemeClr>
                </a:solidFill>
                <a:latin typeface="+mj-lt"/>
              </a:rPr>
              <a:t>          &lt;title&gt;Soliloquy&lt;title&gt;</a:t>
            </a:r>
          </a:p>
          <a:p>
            <a:r>
              <a:rPr lang="en-US" sz="1600" dirty="0" smtClean="0">
                <a:solidFill>
                  <a:schemeClr val="bg1">
                    <a:lumMod val="75000"/>
                  </a:schemeClr>
                </a:solidFill>
                <a:latin typeface="+mj-lt"/>
              </a:rPr>
              <a:t>          &lt;summary&gt;</a:t>
            </a:r>
          </a:p>
          <a:p>
            <a:r>
              <a:rPr lang="en-US" sz="1600" dirty="0" smtClean="0">
                <a:solidFill>
                  <a:schemeClr val="bg1">
                    <a:lumMod val="75000"/>
                  </a:schemeClr>
                </a:solidFill>
                <a:latin typeface="+mj-lt"/>
              </a:rPr>
              <a:t>            </a:t>
            </a:r>
            <a:r>
              <a:rPr lang="en-US" sz="1600" i="1" dirty="0" smtClean="0">
                <a:solidFill>
                  <a:schemeClr val="bg1">
                    <a:lumMod val="75000"/>
                  </a:schemeClr>
                </a:solidFill>
                <a:latin typeface="+mj-lt"/>
              </a:rPr>
              <a:t>To be, or not to be: that is the question!</a:t>
            </a:r>
          </a:p>
          <a:p>
            <a:r>
              <a:rPr lang="en-US" sz="1600" dirty="0" smtClean="0">
                <a:solidFill>
                  <a:schemeClr val="bg1">
                    <a:lumMod val="75000"/>
                  </a:schemeClr>
                </a:solidFill>
                <a:latin typeface="+mj-lt"/>
              </a:rPr>
              <a:t>          &lt;summary&gt;</a:t>
            </a:r>
          </a:p>
          <a:p>
            <a:r>
              <a:rPr lang="en-US" sz="1600" dirty="0" smtClean="0">
                <a:solidFill>
                  <a:schemeClr val="bg1">
                    <a:lumMod val="75000"/>
                  </a:schemeClr>
                </a:solidFill>
                <a:latin typeface="+mj-lt"/>
              </a:rPr>
              <a:t>          &lt;link </a:t>
            </a:r>
            <a:r>
              <a:rPr lang="en-US" sz="1600" dirty="0" err="1" smtClean="0">
                <a:solidFill>
                  <a:schemeClr val="bg1">
                    <a:lumMod val="75000"/>
                  </a:schemeClr>
                </a:solidFill>
                <a:latin typeface="+mj-lt"/>
              </a:rPr>
              <a:t>rel</a:t>
            </a:r>
            <a:r>
              <a:rPr lang="en-US" sz="1600" dirty="0" smtClean="0">
                <a:solidFill>
                  <a:schemeClr val="bg1">
                    <a:lumMod val="75000"/>
                  </a:schemeClr>
                </a:solidFill>
                <a:latin typeface="+mj-lt"/>
              </a:rPr>
              <a:t>='alternate' type='text/html'</a:t>
            </a:r>
          </a:p>
          <a:p>
            <a:r>
              <a:rPr lang="en-US" sz="1600" dirty="0" smtClean="0">
                <a:solidFill>
                  <a:schemeClr val="bg1">
                    <a:lumMod val="75000"/>
                  </a:schemeClr>
                </a:solidFill>
                <a:latin typeface="+mj-lt"/>
              </a:rPr>
              <a:t>                </a:t>
            </a:r>
            <a:r>
              <a:rPr lang="en-US" sz="1600" dirty="0" err="1" smtClean="0">
                <a:solidFill>
                  <a:schemeClr val="bg1">
                    <a:lumMod val="75000"/>
                  </a:schemeClr>
                </a:solidFill>
                <a:latin typeface="+mj-lt"/>
              </a:rPr>
              <a:t>href</a:t>
            </a:r>
            <a:r>
              <a:rPr lang="en-US" sz="1600" dirty="0" smtClean="0">
                <a:solidFill>
                  <a:schemeClr val="bg1">
                    <a:lumMod val="75000"/>
                  </a:schemeClr>
                </a:solidFill>
                <a:latin typeface="+mj-lt"/>
              </a:rPr>
              <a:t>='http://denmark.lit/2003/12/13/atom03'/&gt;</a:t>
            </a:r>
          </a:p>
          <a:p>
            <a:r>
              <a:rPr lang="en-US" sz="1600" dirty="0" smtClean="0">
                <a:solidFill>
                  <a:schemeClr val="bg1">
                    <a:lumMod val="75000"/>
                  </a:schemeClr>
                </a:solidFill>
                <a:latin typeface="+mj-lt"/>
              </a:rPr>
              <a:t>          &lt;id&gt;tag:denmark.lit,2003:entry-32397&lt;/id&gt;</a:t>
            </a:r>
          </a:p>
          <a:p>
            <a:r>
              <a:rPr lang="en-US" sz="1600" dirty="0" smtClean="0">
                <a:solidFill>
                  <a:schemeClr val="bg1">
                    <a:lumMod val="75000"/>
                  </a:schemeClr>
                </a:solidFill>
                <a:latin typeface="+mj-lt"/>
              </a:rPr>
              <a:t>          &lt;published&gt;2003-12-13T18:30:02Z&lt;/published&gt;</a:t>
            </a:r>
          </a:p>
          <a:p>
            <a:r>
              <a:rPr lang="en-US" sz="1600" dirty="0" smtClean="0">
                <a:solidFill>
                  <a:schemeClr val="bg1">
                    <a:lumMod val="75000"/>
                  </a:schemeClr>
                </a:solidFill>
                <a:latin typeface="+mj-lt"/>
              </a:rPr>
              <a:t>          &lt;updated&gt;2003-12-13T18:30:02Z&lt;/updated&gt;</a:t>
            </a:r>
          </a:p>
          <a:p>
            <a:r>
              <a:rPr lang="en-US" sz="1600" dirty="0" smtClean="0">
                <a:solidFill>
                  <a:schemeClr val="bg1">
                    <a:lumMod val="75000"/>
                  </a:schemeClr>
                </a:solidFill>
                <a:latin typeface="+mj-lt"/>
              </a:rPr>
              <a:t>        &lt;/entry&gt;</a:t>
            </a:r>
          </a:p>
          <a:p>
            <a:r>
              <a:rPr lang="en-US" sz="1600" dirty="0" smtClean="0">
                <a:solidFill>
                  <a:schemeClr val="bg1">
                    <a:lumMod val="75000"/>
                  </a:schemeClr>
                </a:solidFill>
                <a:latin typeface="+mj-lt"/>
              </a:rPr>
              <a:t>      &lt;/item&gt;</a:t>
            </a:r>
          </a:p>
          <a:p>
            <a:endParaRPr lang="en-US" sz="1600" dirty="0" smtClean="0">
              <a:solidFill>
                <a:srgbClr val="808080"/>
              </a:solidFill>
              <a:latin typeface="+mj-lt"/>
            </a:endParaRPr>
          </a:p>
          <a:p>
            <a:r>
              <a:rPr lang="en-US" sz="1600" dirty="0" smtClean="0">
                <a:solidFill>
                  <a:srgbClr val="808080"/>
                </a:solidFill>
                <a:latin typeface="+mj-lt"/>
              </a:rPr>
              <a:t>    </a:t>
            </a:r>
            <a:r>
              <a:rPr lang="en-US" sz="1600" dirty="0" smtClean="0">
                <a:solidFill>
                  <a:srgbClr val="000000"/>
                </a:solidFill>
                <a:latin typeface="+mj-lt"/>
              </a:rPr>
              <a:t>&lt;/publish&gt;</a:t>
            </a:r>
            <a:endParaRPr lang="en-US" sz="1600" dirty="0" smtClean="0">
              <a:solidFill>
                <a:srgbClr val="808080"/>
              </a:solidFill>
              <a:latin typeface="+mj-lt"/>
            </a:endParaRPr>
          </a:p>
          <a:p>
            <a:r>
              <a:rPr lang="en-US" sz="1600" dirty="0" smtClean="0">
                <a:solidFill>
                  <a:srgbClr val="808080"/>
                </a:solidFill>
                <a:latin typeface="+mj-lt"/>
              </a:rPr>
              <a:t>  </a:t>
            </a:r>
            <a:r>
              <a:rPr lang="en-US" sz="1600" dirty="0" smtClean="0">
                <a:solidFill>
                  <a:srgbClr val="000000"/>
                </a:solidFill>
                <a:latin typeface="+mj-lt"/>
              </a:rPr>
              <a:t>&lt;/</a:t>
            </a:r>
            <a:r>
              <a:rPr lang="en-US" sz="1600" dirty="0" err="1" smtClean="0">
                <a:solidFill>
                  <a:srgbClr val="000000"/>
                </a:solidFill>
                <a:latin typeface="+mj-lt"/>
              </a:rPr>
              <a:t>pubsub</a:t>
            </a:r>
            <a:r>
              <a:rPr lang="en-US" sz="1600" dirty="0" smtClean="0">
                <a:solidFill>
                  <a:srgbClr val="000000"/>
                </a:solidFill>
                <a:latin typeface="+mj-lt"/>
              </a:rPr>
              <a:t>&gt;</a:t>
            </a:r>
            <a:endParaRPr lang="en-US" sz="1600" dirty="0" smtClean="0">
              <a:solidFill>
                <a:srgbClr val="808080"/>
              </a:solidFill>
              <a:latin typeface="+mj-lt"/>
            </a:endParaRPr>
          </a:p>
          <a:p>
            <a:r>
              <a:rPr lang="en-US" sz="1600" dirty="0" smtClean="0">
                <a:solidFill>
                  <a:srgbClr val="000000"/>
                </a:solidFill>
                <a:latin typeface="+mj-lt"/>
              </a:rPr>
              <a:t>&lt;/</a:t>
            </a:r>
            <a:r>
              <a:rPr lang="en-US" sz="1600" dirty="0" err="1" smtClean="0">
                <a:solidFill>
                  <a:srgbClr val="000000"/>
                </a:solidFill>
                <a:latin typeface="+mj-lt"/>
              </a:rPr>
              <a:t>iq</a:t>
            </a:r>
            <a:r>
              <a:rPr lang="en-US" sz="1600" dirty="0" smtClean="0">
                <a:solidFill>
                  <a:srgbClr val="000000"/>
                </a:solidFill>
                <a:latin typeface="+mj-lt"/>
              </a:rPr>
              <a:t>&gt;</a:t>
            </a:r>
          </a:p>
        </p:txBody>
      </p:sp>
      <p:sp>
        <p:nvSpPr>
          <p:cNvPr id="4" name="Rectangular Callout 3"/>
          <p:cNvSpPr/>
          <p:nvPr/>
        </p:nvSpPr>
        <p:spPr>
          <a:xfrm>
            <a:off x="6045200" y="850900"/>
            <a:ext cx="2117725" cy="736600"/>
          </a:xfrm>
          <a:prstGeom prst="wedgeRectCallout">
            <a:avLst>
              <a:gd name="adj1" fmla="val -32168"/>
              <a:gd name="adj2" fmla="val -764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0000"/>
                </a:solidFill>
              </a:rPr>
              <a:t>IQ Stanza</a:t>
            </a:r>
            <a:endParaRPr lang="en-US" b="1" dirty="0">
              <a:solidFill>
                <a:srgbClr val="000000"/>
              </a:solidFill>
            </a:endParaRPr>
          </a:p>
        </p:txBody>
      </p:sp>
      <p:sp>
        <p:nvSpPr>
          <p:cNvPr id="7" name="Text Placeholder 1"/>
          <p:cNvSpPr>
            <a:spLocks noGrp="1"/>
          </p:cNvSpPr>
          <p:nvPr>
            <p:ph type="body" idx="1"/>
          </p:nvPr>
        </p:nvSpPr>
        <p:spPr>
          <a:xfrm>
            <a:off x="796925" y="3705225"/>
            <a:ext cx="7772400" cy="1500187"/>
          </a:xfrm>
        </p:spPr>
        <p:txBody>
          <a:bodyPr>
            <a:normAutofit/>
          </a:bodyPr>
          <a:lstStyle/>
          <a:p>
            <a:pPr algn="r"/>
            <a:r>
              <a:rPr lang="en-US" sz="2600" b="1" dirty="0" err="1" smtClean="0">
                <a:solidFill>
                  <a:schemeClr val="bg1">
                    <a:lumMod val="50000"/>
                  </a:schemeClr>
                </a:solidFill>
              </a:rPr>
              <a:t>PubSub</a:t>
            </a:r>
            <a:r>
              <a:rPr lang="en-US" sz="2600" b="1" dirty="0" smtClean="0">
                <a:solidFill>
                  <a:schemeClr val="bg1">
                    <a:lumMod val="50000"/>
                  </a:schemeClr>
                </a:solidFill>
              </a:rPr>
              <a:t> Protocol: Client XML</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lumMod val="95000"/>
          </a:schemeClr>
        </a:solidFill>
        <a:effectLst/>
      </p:bgPr>
    </p:bg>
    <p:spTree>
      <p:nvGrpSpPr>
        <p:cNvPr id="1" name=""/>
        <p:cNvGrpSpPr/>
        <p:nvPr/>
      </p:nvGrpSpPr>
      <p:grpSpPr>
        <a:xfrm>
          <a:off x="0" y="0"/>
          <a:ext cx="0" cy="0"/>
          <a:chOff x="0" y="0"/>
          <a:chExt cx="0" cy="0"/>
        </a:xfrm>
      </p:grpSpPr>
      <p:sp>
        <p:nvSpPr>
          <p:cNvPr id="14337" name="Rectangle 1"/>
          <p:cNvSpPr>
            <a:spLocks noChangeArrowheads="1"/>
          </p:cNvSpPr>
          <p:nvPr/>
        </p:nvSpPr>
        <p:spPr bwMode="auto">
          <a:xfrm>
            <a:off x="460375" y="189607"/>
            <a:ext cx="8070850" cy="526297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1600" dirty="0" smtClean="0">
                <a:solidFill>
                  <a:schemeClr val="bg1">
                    <a:lumMod val="75000"/>
                  </a:schemeClr>
                </a:solidFill>
                <a:latin typeface="+mj-lt"/>
              </a:rPr>
              <a:t>&lt;</a:t>
            </a:r>
            <a:r>
              <a:rPr lang="en-US" sz="1600" dirty="0" err="1" smtClean="0">
                <a:solidFill>
                  <a:schemeClr val="bg1">
                    <a:lumMod val="75000"/>
                  </a:schemeClr>
                </a:solidFill>
                <a:latin typeface="+mj-lt"/>
              </a:rPr>
              <a:t>iq</a:t>
            </a:r>
            <a:r>
              <a:rPr lang="en-US" sz="1600" dirty="0" smtClean="0">
                <a:solidFill>
                  <a:schemeClr val="bg1">
                    <a:lumMod val="75000"/>
                  </a:schemeClr>
                </a:solidFill>
                <a:latin typeface="+mj-lt"/>
              </a:rPr>
              <a:t> type='set‘ </a:t>
            </a:r>
            <a:r>
              <a:rPr lang="en-US" sz="1600" b="1" dirty="0" smtClean="0">
                <a:solidFill>
                  <a:schemeClr val="bg1">
                    <a:lumMod val="75000"/>
                  </a:schemeClr>
                </a:solidFill>
                <a:latin typeface="+mj-lt"/>
              </a:rPr>
              <a:t>from='hamlet@denmark.lit/</a:t>
            </a:r>
            <a:r>
              <a:rPr lang="en-US" sz="1600" b="1" dirty="0" err="1" smtClean="0">
                <a:solidFill>
                  <a:schemeClr val="bg1">
                    <a:lumMod val="75000"/>
                  </a:schemeClr>
                </a:solidFill>
                <a:latin typeface="+mj-lt"/>
              </a:rPr>
              <a:t>blogbot</a:t>
            </a:r>
            <a:r>
              <a:rPr lang="en-US" sz="1600" dirty="0" smtClean="0">
                <a:solidFill>
                  <a:schemeClr val="bg1">
                    <a:lumMod val="75000"/>
                  </a:schemeClr>
                </a:solidFill>
              </a:rPr>
              <a:t>' </a:t>
            </a:r>
            <a:r>
              <a:rPr lang="en-US" sz="1600" b="1" dirty="0" smtClean="0">
                <a:solidFill>
                  <a:schemeClr val="bg1">
                    <a:lumMod val="75000"/>
                  </a:schemeClr>
                </a:solidFill>
                <a:latin typeface="+mj-lt"/>
              </a:rPr>
              <a:t>to='</a:t>
            </a:r>
            <a:r>
              <a:rPr lang="en-US" sz="1600" b="1" dirty="0" err="1" smtClean="0">
                <a:solidFill>
                  <a:schemeClr val="bg1">
                    <a:lumMod val="75000"/>
                  </a:schemeClr>
                </a:solidFill>
                <a:latin typeface="+mj-lt"/>
              </a:rPr>
              <a:t>pubsub.shakespeare.lit</a:t>
            </a:r>
            <a:r>
              <a:rPr lang="en-US" sz="1600" dirty="0" smtClean="0">
                <a:solidFill>
                  <a:schemeClr val="bg1">
                    <a:lumMod val="75000"/>
                  </a:schemeClr>
                </a:solidFill>
              </a:rPr>
              <a:t>'</a:t>
            </a:r>
            <a:r>
              <a:rPr lang="en-US" sz="1600" b="1" dirty="0" smtClean="0">
                <a:solidFill>
                  <a:schemeClr val="bg1">
                    <a:lumMod val="75000"/>
                  </a:schemeClr>
                </a:solidFill>
                <a:latin typeface="+mj-lt"/>
              </a:rPr>
              <a:t> </a:t>
            </a:r>
            <a:r>
              <a:rPr lang="en-US" sz="1600" dirty="0" smtClean="0">
                <a:solidFill>
                  <a:schemeClr val="bg1">
                    <a:lumMod val="75000"/>
                  </a:schemeClr>
                </a:solidFill>
                <a:latin typeface="+mj-lt"/>
              </a:rPr>
              <a:t>id='pub1'&gt;</a:t>
            </a:r>
          </a:p>
          <a:p>
            <a:r>
              <a:rPr lang="en-US" sz="1600" dirty="0" smtClean="0">
                <a:solidFill>
                  <a:schemeClr val="bg1">
                    <a:lumMod val="75000"/>
                  </a:schemeClr>
                </a:solidFill>
                <a:latin typeface="+mj-lt"/>
              </a:rPr>
              <a:t>  &lt;</a:t>
            </a:r>
            <a:r>
              <a:rPr lang="en-US" sz="1600" dirty="0" err="1" smtClean="0">
                <a:solidFill>
                  <a:schemeClr val="bg1">
                    <a:lumMod val="75000"/>
                  </a:schemeClr>
                </a:solidFill>
                <a:latin typeface="+mj-lt"/>
              </a:rPr>
              <a:t>pubsub</a:t>
            </a:r>
            <a:r>
              <a:rPr lang="en-US" sz="1600" dirty="0" smtClean="0">
                <a:solidFill>
                  <a:schemeClr val="bg1">
                    <a:lumMod val="75000"/>
                  </a:schemeClr>
                </a:solidFill>
                <a:latin typeface="+mj-lt"/>
              </a:rPr>
              <a:t> </a:t>
            </a:r>
            <a:r>
              <a:rPr lang="en-US" sz="1600" dirty="0" err="1" smtClean="0">
                <a:solidFill>
                  <a:schemeClr val="bg1">
                    <a:lumMod val="75000"/>
                  </a:schemeClr>
                </a:solidFill>
                <a:latin typeface="+mj-lt"/>
              </a:rPr>
              <a:t>xmlns</a:t>
            </a:r>
            <a:r>
              <a:rPr lang="en-US" sz="1600" dirty="0" smtClean="0">
                <a:solidFill>
                  <a:schemeClr val="bg1">
                    <a:lumMod val="75000"/>
                  </a:schemeClr>
                </a:solidFill>
                <a:latin typeface="+mj-lt"/>
              </a:rPr>
              <a:t>='http://jabber.org/protocol/pubsub'&gt;</a:t>
            </a:r>
          </a:p>
          <a:p>
            <a:r>
              <a:rPr lang="en-US" sz="1600" dirty="0" smtClean="0">
                <a:solidFill>
                  <a:schemeClr val="bg1">
                    <a:lumMod val="75000"/>
                  </a:schemeClr>
                </a:solidFill>
                <a:latin typeface="+mj-lt"/>
              </a:rPr>
              <a:t>    &lt;publish node='</a:t>
            </a:r>
            <a:r>
              <a:rPr lang="en-US" sz="1600" dirty="0" err="1" smtClean="0">
                <a:solidFill>
                  <a:schemeClr val="bg1">
                    <a:lumMod val="75000"/>
                  </a:schemeClr>
                </a:solidFill>
                <a:latin typeface="+mj-lt"/>
              </a:rPr>
              <a:t>princely_musings</a:t>
            </a:r>
            <a:r>
              <a:rPr lang="en-US" sz="1600" dirty="0" smtClean="0">
                <a:solidFill>
                  <a:schemeClr val="bg1">
                    <a:lumMod val="75000"/>
                  </a:schemeClr>
                </a:solidFill>
                <a:latin typeface="+mj-lt"/>
              </a:rPr>
              <a:t>'&gt;</a:t>
            </a:r>
          </a:p>
          <a:p>
            <a:endParaRPr lang="en-US" sz="1600" dirty="0" smtClean="0">
              <a:solidFill>
                <a:srgbClr val="808080"/>
              </a:solidFill>
              <a:latin typeface="+mj-lt"/>
            </a:endParaRPr>
          </a:p>
          <a:p>
            <a:r>
              <a:rPr lang="en-US" sz="1600" dirty="0" smtClean="0">
                <a:solidFill>
                  <a:schemeClr val="bg1">
                    <a:lumMod val="75000"/>
                  </a:schemeClr>
                </a:solidFill>
                <a:latin typeface="+mj-lt"/>
              </a:rPr>
              <a:t>      </a:t>
            </a:r>
            <a:r>
              <a:rPr lang="en-US" sz="1600" dirty="0" smtClean="0">
                <a:solidFill>
                  <a:srgbClr val="808080"/>
                </a:solidFill>
              </a:rPr>
              <a:t> </a:t>
            </a:r>
            <a:r>
              <a:rPr lang="en-US" sz="1600" dirty="0" smtClean="0">
                <a:solidFill>
                  <a:srgbClr val="000000"/>
                </a:solidFill>
              </a:rPr>
              <a:t>&lt;item&gt;</a:t>
            </a:r>
            <a:endParaRPr lang="en-US" sz="1600" dirty="0" smtClean="0">
              <a:solidFill>
                <a:srgbClr val="808080"/>
              </a:solidFill>
            </a:endParaRPr>
          </a:p>
          <a:p>
            <a:r>
              <a:rPr lang="en-US" sz="1600" dirty="0" smtClean="0">
                <a:solidFill>
                  <a:srgbClr val="808080"/>
                </a:solidFill>
              </a:rPr>
              <a:t>        </a:t>
            </a:r>
            <a:r>
              <a:rPr lang="en-US" sz="1600" dirty="0" smtClean="0">
                <a:solidFill>
                  <a:srgbClr val="000000"/>
                </a:solidFill>
              </a:rPr>
              <a:t>&lt;entry</a:t>
            </a:r>
            <a:r>
              <a:rPr lang="en-US" sz="1600" dirty="0" smtClean="0">
                <a:solidFill>
                  <a:srgbClr val="808080"/>
                </a:solidFill>
              </a:rPr>
              <a:t> </a:t>
            </a:r>
            <a:r>
              <a:rPr lang="en-US" sz="1600" dirty="0" err="1" smtClean="0">
                <a:solidFill>
                  <a:srgbClr val="000000"/>
                </a:solidFill>
              </a:rPr>
              <a:t>xmlns</a:t>
            </a:r>
            <a:r>
              <a:rPr lang="en-US" sz="1600" dirty="0" smtClean="0">
                <a:solidFill>
                  <a:srgbClr val="000000"/>
                </a:solidFill>
              </a:rPr>
              <a:t>=</a:t>
            </a:r>
            <a:r>
              <a:rPr lang="en-US" sz="1600" dirty="0" smtClean="0">
                <a:solidFill>
                  <a:srgbClr val="7F007F"/>
                </a:solidFill>
              </a:rPr>
              <a:t>'http://www.w3.org/2005/Atom'</a:t>
            </a:r>
            <a:r>
              <a:rPr lang="en-US" sz="1600" dirty="0" smtClean="0">
                <a:solidFill>
                  <a:srgbClr val="000000"/>
                </a:solidFill>
              </a:rPr>
              <a:t>&gt;</a:t>
            </a:r>
            <a:endParaRPr lang="en-US" sz="1600" dirty="0" smtClean="0">
              <a:solidFill>
                <a:srgbClr val="808080"/>
              </a:solidFill>
            </a:endParaRPr>
          </a:p>
          <a:p>
            <a:r>
              <a:rPr lang="en-US" sz="1600" dirty="0" smtClean="0">
                <a:solidFill>
                  <a:srgbClr val="808080"/>
                </a:solidFill>
              </a:rPr>
              <a:t>          </a:t>
            </a:r>
            <a:r>
              <a:rPr lang="en-US" sz="1600" dirty="0" smtClean="0">
                <a:solidFill>
                  <a:srgbClr val="000000"/>
                </a:solidFill>
              </a:rPr>
              <a:t>&lt;title&gt;Soliloquy&lt;title&gt;</a:t>
            </a:r>
            <a:endParaRPr lang="en-US" sz="1600" dirty="0" smtClean="0">
              <a:solidFill>
                <a:srgbClr val="808080"/>
              </a:solidFill>
            </a:endParaRPr>
          </a:p>
          <a:p>
            <a:r>
              <a:rPr lang="en-US" sz="1600" dirty="0" smtClean="0">
                <a:solidFill>
                  <a:srgbClr val="808080"/>
                </a:solidFill>
              </a:rPr>
              <a:t>          </a:t>
            </a:r>
            <a:r>
              <a:rPr lang="en-US" sz="1600" dirty="0" smtClean="0">
                <a:solidFill>
                  <a:srgbClr val="000000"/>
                </a:solidFill>
              </a:rPr>
              <a:t>&lt;summary&gt;</a:t>
            </a:r>
            <a:endParaRPr lang="en-US" sz="1600" dirty="0" smtClean="0">
              <a:solidFill>
                <a:srgbClr val="808080"/>
              </a:solidFill>
            </a:endParaRPr>
          </a:p>
          <a:p>
            <a:r>
              <a:rPr lang="en-US" sz="1600" b="1" i="1" dirty="0" smtClean="0">
                <a:solidFill>
                  <a:srgbClr val="808080"/>
                </a:solidFill>
              </a:rPr>
              <a:t>            </a:t>
            </a:r>
            <a:r>
              <a:rPr lang="en-US" sz="1600" b="1" i="1" dirty="0" smtClean="0">
                <a:solidFill>
                  <a:srgbClr val="C00000"/>
                </a:solidFill>
              </a:rPr>
              <a:t>To be, or not to be: that is the question!</a:t>
            </a:r>
          </a:p>
          <a:p>
            <a:r>
              <a:rPr lang="en-US" sz="1600" dirty="0" smtClean="0">
                <a:solidFill>
                  <a:srgbClr val="808080"/>
                </a:solidFill>
              </a:rPr>
              <a:t>          </a:t>
            </a:r>
            <a:r>
              <a:rPr lang="en-US" sz="1600" dirty="0" smtClean="0">
                <a:solidFill>
                  <a:srgbClr val="000000"/>
                </a:solidFill>
              </a:rPr>
              <a:t>&lt;summary&gt;</a:t>
            </a:r>
            <a:endParaRPr lang="en-US" sz="1600" dirty="0" smtClean="0">
              <a:solidFill>
                <a:srgbClr val="808080"/>
              </a:solidFill>
            </a:endParaRPr>
          </a:p>
          <a:p>
            <a:r>
              <a:rPr lang="en-US" sz="1600" dirty="0" smtClean="0">
                <a:solidFill>
                  <a:srgbClr val="808080"/>
                </a:solidFill>
              </a:rPr>
              <a:t>          </a:t>
            </a:r>
            <a:r>
              <a:rPr lang="en-US" sz="1600" dirty="0" smtClean="0">
                <a:solidFill>
                  <a:srgbClr val="000000"/>
                </a:solidFill>
              </a:rPr>
              <a:t>&lt;link</a:t>
            </a:r>
            <a:r>
              <a:rPr lang="en-US" sz="1600" dirty="0" smtClean="0">
                <a:solidFill>
                  <a:srgbClr val="808080"/>
                </a:solidFill>
              </a:rPr>
              <a:t> </a:t>
            </a:r>
            <a:r>
              <a:rPr lang="en-US" sz="1600" dirty="0" err="1" smtClean="0">
                <a:solidFill>
                  <a:srgbClr val="000000"/>
                </a:solidFill>
              </a:rPr>
              <a:t>rel</a:t>
            </a:r>
            <a:r>
              <a:rPr lang="en-US" sz="1600" dirty="0" smtClean="0">
                <a:solidFill>
                  <a:srgbClr val="000000"/>
                </a:solidFill>
              </a:rPr>
              <a:t>=</a:t>
            </a:r>
            <a:r>
              <a:rPr lang="en-US" sz="1600" dirty="0" smtClean="0">
                <a:solidFill>
                  <a:srgbClr val="7F007F"/>
                </a:solidFill>
              </a:rPr>
              <a:t>'alternate'</a:t>
            </a:r>
            <a:r>
              <a:rPr lang="en-US" sz="1600" dirty="0" smtClean="0">
                <a:solidFill>
                  <a:srgbClr val="808080"/>
                </a:solidFill>
              </a:rPr>
              <a:t> </a:t>
            </a:r>
            <a:r>
              <a:rPr lang="en-US" sz="1600" dirty="0" smtClean="0">
                <a:solidFill>
                  <a:srgbClr val="000000"/>
                </a:solidFill>
              </a:rPr>
              <a:t>type=</a:t>
            </a:r>
            <a:r>
              <a:rPr lang="en-US" sz="1600" dirty="0" smtClean="0">
                <a:solidFill>
                  <a:srgbClr val="7F007F"/>
                </a:solidFill>
              </a:rPr>
              <a:t>'text/html' </a:t>
            </a:r>
            <a:endParaRPr lang="en-US" sz="1600" dirty="0" smtClean="0">
              <a:solidFill>
                <a:srgbClr val="808080"/>
              </a:solidFill>
            </a:endParaRPr>
          </a:p>
          <a:p>
            <a:r>
              <a:rPr lang="en-US" sz="1600" dirty="0" smtClean="0">
                <a:solidFill>
                  <a:srgbClr val="808080"/>
                </a:solidFill>
              </a:rPr>
              <a:t>                </a:t>
            </a:r>
            <a:r>
              <a:rPr lang="en-US" sz="1600" dirty="0" err="1" smtClean="0">
                <a:solidFill>
                  <a:srgbClr val="000000"/>
                </a:solidFill>
              </a:rPr>
              <a:t>href</a:t>
            </a:r>
            <a:r>
              <a:rPr lang="en-US" sz="1600" dirty="0" smtClean="0">
                <a:solidFill>
                  <a:srgbClr val="000000"/>
                </a:solidFill>
              </a:rPr>
              <a:t>=</a:t>
            </a:r>
            <a:r>
              <a:rPr lang="en-US" sz="1600" dirty="0" smtClean="0">
                <a:solidFill>
                  <a:srgbClr val="7F007F"/>
                </a:solidFill>
              </a:rPr>
              <a:t>'http://denmark.lit/2003/12/13/atom03'</a:t>
            </a:r>
            <a:r>
              <a:rPr lang="en-US" sz="1600" dirty="0" smtClean="0">
                <a:solidFill>
                  <a:srgbClr val="000000"/>
                </a:solidFill>
              </a:rPr>
              <a:t>/&gt;</a:t>
            </a:r>
            <a:endParaRPr lang="en-US" sz="1600" dirty="0" smtClean="0">
              <a:solidFill>
                <a:srgbClr val="808080"/>
              </a:solidFill>
            </a:endParaRPr>
          </a:p>
          <a:p>
            <a:r>
              <a:rPr lang="en-US" sz="1600" dirty="0" smtClean="0">
                <a:solidFill>
                  <a:srgbClr val="808080"/>
                </a:solidFill>
              </a:rPr>
              <a:t>          </a:t>
            </a:r>
            <a:r>
              <a:rPr lang="en-US" sz="1600" dirty="0" smtClean="0">
                <a:solidFill>
                  <a:srgbClr val="000000"/>
                </a:solidFill>
              </a:rPr>
              <a:t>&lt;id&gt;tag</a:t>
            </a:r>
            <a:r>
              <a:rPr lang="en-US" sz="1600" dirty="0" smtClean="0">
                <a:solidFill>
                  <a:srgbClr val="C0A030"/>
                </a:solidFill>
              </a:rPr>
              <a:t>:denmark</a:t>
            </a:r>
            <a:r>
              <a:rPr lang="en-US" sz="1600" dirty="0" smtClean="0">
                <a:solidFill>
                  <a:srgbClr val="000000"/>
                </a:solidFill>
              </a:rPr>
              <a:t>.lit,</a:t>
            </a:r>
            <a:r>
              <a:rPr lang="en-US" sz="1600" dirty="0" smtClean="0">
                <a:solidFill>
                  <a:srgbClr val="007F7F"/>
                </a:solidFill>
              </a:rPr>
              <a:t>2003</a:t>
            </a:r>
            <a:r>
              <a:rPr lang="en-US" sz="1600" dirty="0" smtClean="0">
                <a:solidFill>
                  <a:srgbClr val="C0A030"/>
                </a:solidFill>
              </a:rPr>
              <a:t>:entry</a:t>
            </a:r>
            <a:r>
              <a:rPr lang="en-US" sz="1600" dirty="0" smtClean="0">
                <a:solidFill>
                  <a:srgbClr val="000000"/>
                </a:solidFill>
              </a:rPr>
              <a:t>-</a:t>
            </a:r>
            <a:r>
              <a:rPr lang="en-US" sz="1600" dirty="0" smtClean="0">
                <a:solidFill>
                  <a:srgbClr val="007F7F"/>
                </a:solidFill>
              </a:rPr>
              <a:t>32397</a:t>
            </a:r>
            <a:r>
              <a:rPr lang="en-US" sz="1600" dirty="0" smtClean="0">
                <a:solidFill>
                  <a:srgbClr val="000000"/>
                </a:solidFill>
              </a:rPr>
              <a:t>&lt;/id&gt;</a:t>
            </a:r>
            <a:endParaRPr lang="en-US" sz="1600" dirty="0" smtClean="0">
              <a:solidFill>
                <a:srgbClr val="808080"/>
              </a:solidFill>
            </a:endParaRPr>
          </a:p>
          <a:p>
            <a:r>
              <a:rPr lang="en-US" sz="1600" dirty="0" smtClean="0">
                <a:solidFill>
                  <a:srgbClr val="808080"/>
                </a:solidFill>
              </a:rPr>
              <a:t>          </a:t>
            </a:r>
            <a:r>
              <a:rPr lang="en-US" sz="1600" dirty="0" smtClean="0">
                <a:solidFill>
                  <a:srgbClr val="000000"/>
                </a:solidFill>
              </a:rPr>
              <a:t>&lt;published&gt;</a:t>
            </a:r>
            <a:r>
              <a:rPr lang="en-US" sz="1600" dirty="0" smtClean="0">
                <a:solidFill>
                  <a:srgbClr val="007F7F"/>
                </a:solidFill>
              </a:rPr>
              <a:t>2003</a:t>
            </a:r>
            <a:r>
              <a:rPr lang="en-US" sz="1600" dirty="0" smtClean="0">
                <a:solidFill>
                  <a:srgbClr val="000000"/>
                </a:solidFill>
              </a:rPr>
              <a:t>-</a:t>
            </a:r>
            <a:r>
              <a:rPr lang="en-US" sz="1600" dirty="0" smtClean="0">
                <a:solidFill>
                  <a:srgbClr val="007F7F"/>
                </a:solidFill>
              </a:rPr>
              <a:t>12</a:t>
            </a:r>
            <a:r>
              <a:rPr lang="en-US" sz="1600" dirty="0" smtClean="0">
                <a:solidFill>
                  <a:srgbClr val="000000"/>
                </a:solidFill>
              </a:rPr>
              <a:t>-</a:t>
            </a:r>
            <a:r>
              <a:rPr lang="en-US" sz="1600" dirty="0" smtClean="0">
                <a:solidFill>
                  <a:srgbClr val="007F7F"/>
                </a:solidFill>
              </a:rPr>
              <a:t>13T18</a:t>
            </a:r>
            <a:r>
              <a:rPr lang="en-US" sz="1600" dirty="0" smtClean="0">
                <a:solidFill>
                  <a:srgbClr val="C0A030"/>
                </a:solidFill>
              </a:rPr>
              <a:t>:30:02Z</a:t>
            </a:r>
            <a:r>
              <a:rPr lang="en-US" sz="1600" dirty="0" smtClean="0">
                <a:solidFill>
                  <a:srgbClr val="000000"/>
                </a:solidFill>
              </a:rPr>
              <a:t>&lt;/published&gt;</a:t>
            </a:r>
            <a:endParaRPr lang="en-US" sz="1600" dirty="0" smtClean="0">
              <a:solidFill>
                <a:srgbClr val="808080"/>
              </a:solidFill>
            </a:endParaRPr>
          </a:p>
          <a:p>
            <a:r>
              <a:rPr lang="en-US" sz="1600" dirty="0" smtClean="0">
                <a:solidFill>
                  <a:srgbClr val="808080"/>
                </a:solidFill>
              </a:rPr>
              <a:t>          </a:t>
            </a:r>
            <a:r>
              <a:rPr lang="en-US" sz="1600" dirty="0" smtClean="0">
                <a:solidFill>
                  <a:srgbClr val="000000"/>
                </a:solidFill>
              </a:rPr>
              <a:t>&lt;updated&gt;</a:t>
            </a:r>
            <a:r>
              <a:rPr lang="en-US" sz="1600" dirty="0" smtClean="0">
                <a:solidFill>
                  <a:srgbClr val="007F7F"/>
                </a:solidFill>
              </a:rPr>
              <a:t>2003</a:t>
            </a:r>
            <a:r>
              <a:rPr lang="en-US" sz="1600" dirty="0" smtClean="0">
                <a:solidFill>
                  <a:srgbClr val="000000"/>
                </a:solidFill>
              </a:rPr>
              <a:t>-</a:t>
            </a:r>
            <a:r>
              <a:rPr lang="en-US" sz="1600" dirty="0" smtClean="0">
                <a:solidFill>
                  <a:srgbClr val="007F7F"/>
                </a:solidFill>
              </a:rPr>
              <a:t>12</a:t>
            </a:r>
            <a:r>
              <a:rPr lang="en-US" sz="1600" dirty="0" smtClean="0">
                <a:solidFill>
                  <a:srgbClr val="000000"/>
                </a:solidFill>
              </a:rPr>
              <a:t>-</a:t>
            </a:r>
            <a:r>
              <a:rPr lang="en-US" sz="1600" dirty="0" smtClean="0">
                <a:solidFill>
                  <a:srgbClr val="007F7F"/>
                </a:solidFill>
              </a:rPr>
              <a:t>13T18</a:t>
            </a:r>
            <a:r>
              <a:rPr lang="en-US" sz="1600" dirty="0" smtClean="0">
                <a:solidFill>
                  <a:srgbClr val="C0A030"/>
                </a:solidFill>
              </a:rPr>
              <a:t>:30:02Z</a:t>
            </a:r>
            <a:r>
              <a:rPr lang="en-US" sz="1600" dirty="0" smtClean="0">
                <a:solidFill>
                  <a:srgbClr val="000000"/>
                </a:solidFill>
              </a:rPr>
              <a:t>&lt;/updated&gt;</a:t>
            </a:r>
            <a:endParaRPr lang="en-US" sz="1600" dirty="0" smtClean="0">
              <a:solidFill>
                <a:srgbClr val="808080"/>
              </a:solidFill>
            </a:endParaRPr>
          </a:p>
          <a:p>
            <a:r>
              <a:rPr lang="en-US" sz="1600" dirty="0" smtClean="0">
                <a:solidFill>
                  <a:srgbClr val="808080"/>
                </a:solidFill>
              </a:rPr>
              <a:t>        </a:t>
            </a:r>
            <a:r>
              <a:rPr lang="en-US" sz="1600" dirty="0" smtClean="0">
                <a:solidFill>
                  <a:srgbClr val="000000"/>
                </a:solidFill>
              </a:rPr>
              <a:t>&lt;/entry&gt;</a:t>
            </a:r>
            <a:endParaRPr lang="en-US" sz="1600" dirty="0" smtClean="0">
              <a:solidFill>
                <a:srgbClr val="808080"/>
              </a:solidFill>
            </a:endParaRPr>
          </a:p>
          <a:p>
            <a:r>
              <a:rPr lang="en-US" sz="1600" dirty="0" smtClean="0">
                <a:solidFill>
                  <a:srgbClr val="808080"/>
                </a:solidFill>
              </a:rPr>
              <a:t>      </a:t>
            </a:r>
            <a:r>
              <a:rPr lang="en-US" sz="1600" dirty="0" smtClean="0">
                <a:solidFill>
                  <a:srgbClr val="000000"/>
                </a:solidFill>
              </a:rPr>
              <a:t>&lt;/item&gt;</a:t>
            </a:r>
          </a:p>
          <a:p>
            <a:endParaRPr lang="en-US" sz="1600" dirty="0" smtClean="0">
              <a:solidFill>
                <a:schemeClr val="bg1">
                  <a:lumMod val="75000"/>
                </a:schemeClr>
              </a:solidFill>
              <a:latin typeface="+mj-lt"/>
            </a:endParaRPr>
          </a:p>
          <a:p>
            <a:r>
              <a:rPr lang="en-US" sz="1600" dirty="0" smtClean="0">
                <a:solidFill>
                  <a:schemeClr val="bg1">
                    <a:lumMod val="75000"/>
                  </a:schemeClr>
                </a:solidFill>
                <a:latin typeface="+mj-lt"/>
              </a:rPr>
              <a:t>    &lt;/publish&gt;</a:t>
            </a:r>
          </a:p>
          <a:p>
            <a:r>
              <a:rPr lang="en-US" sz="1600" dirty="0" smtClean="0">
                <a:solidFill>
                  <a:schemeClr val="bg1">
                    <a:lumMod val="75000"/>
                  </a:schemeClr>
                </a:solidFill>
                <a:latin typeface="+mj-lt"/>
              </a:rPr>
              <a:t>  &lt;/</a:t>
            </a:r>
            <a:r>
              <a:rPr lang="en-US" sz="1600" dirty="0" err="1" smtClean="0">
                <a:solidFill>
                  <a:schemeClr val="bg1">
                    <a:lumMod val="75000"/>
                  </a:schemeClr>
                </a:solidFill>
                <a:latin typeface="+mj-lt"/>
              </a:rPr>
              <a:t>pubsub</a:t>
            </a:r>
            <a:r>
              <a:rPr lang="en-US" sz="1600" dirty="0" smtClean="0">
                <a:solidFill>
                  <a:schemeClr val="bg1">
                    <a:lumMod val="75000"/>
                  </a:schemeClr>
                </a:solidFill>
                <a:latin typeface="+mj-lt"/>
              </a:rPr>
              <a:t>&gt;</a:t>
            </a:r>
          </a:p>
          <a:p>
            <a:r>
              <a:rPr lang="en-US" sz="1600" dirty="0" smtClean="0">
                <a:solidFill>
                  <a:schemeClr val="bg1">
                    <a:lumMod val="75000"/>
                  </a:schemeClr>
                </a:solidFill>
                <a:latin typeface="+mj-lt"/>
              </a:rPr>
              <a:t>&lt;/</a:t>
            </a:r>
            <a:r>
              <a:rPr lang="en-US" sz="1600" dirty="0" err="1" smtClean="0">
                <a:solidFill>
                  <a:schemeClr val="bg1">
                    <a:lumMod val="75000"/>
                  </a:schemeClr>
                </a:solidFill>
                <a:latin typeface="+mj-lt"/>
              </a:rPr>
              <a:t>iq</a:t>
            </a:r>
            <a:r>
              <a:rPr lang="en-US" sz="1600" dirty="0" smtClean="0">
                <a:solidFill>
                  <a:schemeClr val="bg1">
                    <a:lumMod val="75000"/>
                  </a:schemeClr>
                </a:solidFill>
                <a:latin typeface="+mj-lt"/>
              </a:rPr>
              <a:t>&gt;</a:t>
            </a:r>
          </a:p>
        </p:txBody>
      </p:sp>
      <p:sp>
        <p:nvSpPr>
          <p:cNvPr id="4" name="Rectangular Callout 3"/>
          <p:cNvSpPr/>
          <p:nvPr/>
        </p:nvSpPr>
        <p:spPr>
          <a:xfrm>
            <a:off x="6137275" y="2600325"/>
            <a:ext cx="2117725" cy="736600"/>
          </a:xfrm>
          <a:prstGeom prst="wedgeRectCallout">
            <a:avLst>
              <a:gd name="adj1" fmla="val -56456"/>
              <a:gd name="adj2" fmla="val -268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rgbClr val="000000"/>
                </a:solidFill>
              </a:rPr>
              <a:t>AtomPub</a:t>
            </a:r>
            <a:endParaRPr lang="en-US" b="1" dirty="0">
              <a:solidFill>
                <a:srgbClr val="000000"/>
              </a:solidFill>
            </a:endParaRPr>
          </a:p>
        </p:txBody>
      </p:sp>
      <p:sp>
        <p:nvSpPr>
          <p:cNvPr id="7" name="Text Placeholder 1"/>
          <p:cNvSpPr>
            <a:spLocks noGrp="1"/>
          </p:cNvSpPr>
          <p:nvPr>
            <p:ph type="body" idx="1"/>
          </p:nvPr>
        </p:nvSpPr>
        <p:spPr>
          <a:xfrm>
            <a:off x="796925" y="3705225"/>
            <a:ext cx="7772400" cy="1500187"/>
          </a:xfrm>
        </p:spPr>
        <p:txBody>
          <a:bodyPr>
            <a:normAutofit/>
          </a:bodyPr>
          <a:lstStyle/>
          <a:p>
            <a:pPr algn="r"/>
            <a:r>
              <a:rPr lang="en-US" sz="2600" b="1" dirty="0" err="1" smtClean="0">
                <a:solidFill>
                  <a:schemeClr val="bg1">
                    <a:lumMod val="50000"/>
                  </a:schemeClr>
                </a:solidFill>
              </a:rPr>
              <a:t>PubSub</a:t>
            </a:r>
            <a:r>
              <a:rPr lang="en-US" sz="2600" b="1" dirty="0" smtClean="0">
                <a:solidFill>
                  <a:schemeClr val="bg1">
                    <a:lumMod val="50000"/>
                  </a:schemeClr>
                </a:solidFill>
              </a:rPr>
              <a:t> Protocol: Client XML</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96925" y="3705225"/>
            <a:ext cx="7772400" cy="1500187"/>
          </a:xfrm>
        </p:spPr>
        <p:txBody>
          <a:bodyPr>
            <a:normAutofit/>
          </a:bodyPr>
          <a:lstStyle/>
          <a:p>
            <a:pPr algn="r"/>
            <a:r>
              <a:rPr lang="en-US" sz="2600" b="1" dirty="0" smtClean="0">
                <a:solidFill>
                  <a:schemeClr val="tx1">
                    <a:lumMod val="75000"/>
                    <a:lumOff val="25000"/>
                  </a:schemeClr>
                </a:solidFill>
              </a:rPr>
              <a:t>XEP-0060: Publish-Subscribe (</a:t>
            </a:r>
            <a:r>
              <a:rPr lang="en-US" sz="2600" b="1" dirty="0" err="1" smtClean="0">
                <a:solidFill>
                  <a:schemeClr val="tx1">
                    <a:lumMod val="75000"/>
                    <a:lumOff val="25000"/>
                  </a:schemeClr>
                </a:solidFill>
              </a:rPr>
              <a:t>Pubsub</a:t>
            </a:r>
            <a:r>
              <a:rPr lang="en-US" sz="2600" b="1" dirty="0" smtClean="0">
                <a:solidFill>
                  <a:schemeClr val="tx1">
                    <a:lumMod val="75000"/>
                    <a:lumOff val="25000"/>
                  </a:schemeClr>
                </a:solidFill>
              </a:rPr>
              <a:t>)</a:t>
            </a:r>
          </a:p>
        </p:txBody>
      </p:sp>
      <p:pic>
        <p:nvPicPr>
          <p:cNvPr id="115718" name="Picture 6"/>
          <p:cNvPicPr>
            <a:picLocks noChangeAspect="1" noChangeArrowheads="1"/>
          </p:cNvPicPr>
          <p:nvPr/>
        </p:nvPicPr>
        <p:blipFill>
          <a:blip r:embed="rId3"/>
          <a:srcRect/>
          <a:stretch>
            <a:fillRect/>
          </a:stretch>
        </p:blipFill>
        <p:spPr bwMode="auto">
          <a:xfrm>
            <a:off x="2046287" y="574675"/>
            <a:ext cx="5840413" cy="3767137"/>
          </a:xfrm>
          <a:prstGeom prst="rect">
            <a:avLst/>
          </a:prstGeom>
          <a:noFill/>
          <a:ln w="9525">
            <a:noFill/>
            <a:miter lim="800000"/>
            <a:headEnd/>
            <a:tailEnd/>
          </a:ln>
          <a:effectLst/>
        </p:spPr>
      </p:pic>
      <p:sp>
        <p:nvSpPr>
          <p:cNvPr id="4" name="Rectangular Callout 3"/>
          <p:cNvSpPr/>
          <p:nvPr/>
        </p:nvSpPr>
        <p:spPr>
          <a:xfrm>
            <a:off x="274638" y="4533900"/>
            <a:ext cx="2117725" cy="736600"/>
          </a:xfrm>
          <a:prstGeom prst="wedgeRectCallout">
            <a:avLst>
              <a:gd name="adj1" fmla="val 38537"/>
              <a:gd name="adj2" fmla="val -920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0000"/>
                </a:solidFill>
              </a:rPr>
              <a:t>Publish</a:t>
            </a:r>
            <a:endParaRPr lang="en-US" b="1" dirty="0">
              <a:solidFill>
                <a:srgbClr val="000000"/>
              </a:solidFill>
            </a:endParaRPr>
          </a:p>
        </p:txBody>
      </p:sp>
      <p:sp>
        <p:nvSpPr>
          <p:cNvPr id="5" name="Rectangular Callout 4"/>
          <p:cNvSpPr/>
          <p:nvPr/>
        </p:nvSpPr>
        <p:spPr>
          <a:xfrm>
            <a:off x="274638" y="988695"/>
            <a:ext cx="2117725" cy="736600"/>
          </a:xfrm>
          <a:prstGeom prst="wedgeRectCallout">
            <a:avLst>
              <a:gd name="adj1" fmla="val 41775"/>
              <a:gd name="adj2" fmla="val 910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0000"/>
                </a:solidFill>
              </a:rPr>
              <a:t>Distribute</a:t>
            </a:r>
            <a:endParaRPr lang="en-US" b="1" dirty="0">
              <a:solidFill>
                <a:srgbClr val="000000"/>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lumMod val="95000"/>
          </a:schemeClr>
        </a:solidFill>
        <a:effectLst/>
      </p:bgPr>
    </p:bg>
    <p:spTree>
      <p:nvGrpSpPr>
        <p:cNvPr id="1" name=""/>
        <p:cNvGrpSpPr/>
        <p:nvPr/>
      </p:nvGrpSpPr>
      <p:grpSpPr>
        <a:xfrm>
          <a:off x="0" y="0"/>
          <a:ext cx="0" cy="0"/>
          <a:chOff x="0" y="0"/>
          <a:chExt cx="0" cy="0"/>
        </a:xfrm>
      </p:grpSpPr>
      <p:sp>
        <p:nvSpPr>
          <p:cNvPr id="14337" name="Rectangle 1"/>
          <p:cNvSpPr>
            <a:spLocks noChangeArrowheads="1"/>
          </p:cNvSpPr>
          <p:nvPr/>
        </p:nvSpPr>
        <p:spPr bwMode="auto">
          <a:xfrm>
            <a:off x="460375" y="189607"/>
            <a:ext cx="8070850" cy="501675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1600" dirty="0" smtClean="0">
                <a:solidFill>
                  <a:srgbClr val="000000"/>
                </a:solidFill>
                <a:latin typeface="+mj-lt"/>
              </a:rPr>
              <a:t>&lt;message</a:t>
            </a:r>
            <a:r>
              <a:rPr lang="en-US" sz="1600" dirty="0" smtClean="0">
                <a:solidFill>
                  <a:srgbClr val="808080"/>
                </a:solidFill>
                <a:latin typeface="+mj-lt"/>
              </a:rPr>
              <a:t> </a:t>
            </a:r>
            <a:r>
              <a:rPr lang="en-US" sz="1600" b="1" dirty="0" smtClean="0">
                <a:solidFill>
                  <a:srgbClr val="C00000"/>
                </a:solidFill>
                <a:latin typeface="+mj-lt"/>
              </a:rPr>
              <a:t>from='</a:t>
            </a:r>
            <a:r>
              <a:rPr lang="en-US" sz="1600" b="1" dirty="0" err="1" smtClean="0">
                <a:solidFill>
                  <a:srgbClr val="C00000"/>
                </a:solidFill>
                <a:latin typeface="+mj-lt"/>
              </a:rPr>
              <a:t>pubsub.shakespeare.lit</a:t>
            </a:r>
            <a:r>
              <a:rPr lang="en-US" sz="1600" b="1" dirty="0" smtClean="0">
                <a:solidFill>
                  <a:srgbClr val="C00000"/>
                </a:solidFill>
                <a:latin typeface="+mj-lt"/>
              </a:rPr>
              <a:t>' to='francisco@denmark.lit' </a:t>
            </a:r>
            <a:r>
              <a:rPr lang="en-US" sz="1600" dirty="0" smtClean="0">
                <a:solidFill>
                  <a:srgbClr val="000000"/>
                </a:solidFill>
                <a:latin typeface="+mj-lt"/>
              </a:rPr>
              <a:t>id=</a:t>
            </a:r>
            <a:r>
              <a:rPr lang="en-US" sz="1600" dirty="0" smtClean="0">
                <a:solidFill>
                  <a:srgbClr val="7F007F"/>
                </a:solidFill>
                <a:latin typeface="+mj-lt"/>
              </a:rPr>
              <a:t>'</a:t>
            </a:r>
            <a:r>
              <a:rPr lang="en-US" sz="1600" dirty="0" err="1" smtClean="0">
                <a:solidFill>
                  <a:srgbClr val="7F007F"/>
                </a:solidFill>
                <a:latin typeface="+mj-lt"/>
              </a:rPr>
              <a:t>foo</a:t>
            </a:r>
            <a:r>
              <a:rPr lang="en-US" sz="1600" dirty="0" smtClean="0">
                <a:solidFill>
                  <a:srgbClr val="7F007F"/>
                </a:solidFill>
                <a:latin typeface="+mj-lt"/>
              </a:rPr>
              <a:t>'</a:t>
            </a:r>
            <a:r>
              <a:rPr lang="en-US" sz="1600" dirty="0" smtClean="0">
                <a:solidFill>
                  <a:srgbClr val="000000"/>
                </a:solidFill>
                <a:latin typeface="+mj-lt"/>
              </a:rPr>
              <a:t>&gt;</a:t>
            </a:r>
            <a:endParaRPr lang="en-US" sz="1600" dirty="0" smtClean="0">
              <a:solidFill>
                <a:srgbClr val="808080"/>
              </a:solidFill>
              <a:latin typeface="+mj-lt"/>
            </a:endParaRPr>
          </a:p>
          <a:p>
            <a:r>
              <a:rPr lang="en-US" sz="1600" dirty="0" smtClean="0">
                <a:solidFill>
                  <a:srgbClr val="808080"/>
                </a:solidFill>
                <a:latin typeface="+mj-lt"/>
              </a:rPr>
              <a:t>  </a:t>
            </a:r>
            <a:r>
              <a:rPr lang="en-US" sz="1600" dirty="0" smtClean="0">
                <a:solidFill>
                  <a:srgbClr val="000000"/>
                </a:solidFill>
                <a:latin typeface="+mj-lt"/>
              </a:rPr>
              <a:t>&lt;event</a:t>
            </a:r>
            <a:r>
              <a:rPr lang="en-US" sz="1600" dirty="0" smtClean="0">
                <a:solidFill>
                  <a:srgbClr val="808080"/>
                </a:solidFill>
                <a:latin typeface="+mj-lt"/>
              </a:rPr>
              <a:t> </a:t>
            </a:r>
            <a:r>
              <a:rPr lang="en-US" sz="1600" dirty="0" err="1" smtClean="0">
                <a:solidFill>
                  <a:srgbClr val="000000"/>
                </a:solidFill>
                <a:latin typeface="+mj-lt"/>
              </a:rPr>
              <a:t>xmlns</a:t>
            </a:r>
            <a:r>
              <a:rPr lang="en-US" sz="1600" dirty="0" smtClean="0">
                <a:solidFill>
                  <a:srgbClr val="000000"/>
                </a:solidFill>
                <a:latin typeface="+mj-lt"/>
              </a:rPr>
              <a:t>=</a:t>
            </a:r>
            <a:r>
              <a:rPr lang="en-US" sz="1600" dirty="0" smtClean="0">
                <a:solidFill>
                  <a:srgbClr val="7F007F"/>
                </a:solidFill>
                <a:latin typeface="+mj-lt"/>
              </a:rPr>
              <a:t>'http://jabber.org/protocol/pubsub#event'</a:t>
            </a:r>
            <a:r>
              <a:rPr lang="en-US" sz="1600" dirty="0" smtClean="0">
                <a:solidFill>
                  <a:srgbClr val="000000"/>
                </a:solidFill>
                <a:latin typeface="+mj-lt"/>
              </a:rPr>
              <a:t>&gt;</a:t>
            </a:r>
            <a:endParaRPr lang="en-US" sz="1600" dirty="0" smtClean="0">
              <a:solidFill>
                <a:srgbClr val="808080"/>
              </a:solidFill>
              <a:latin typeface="+mj-lt"/>
            </a:endParaRPr>
          </a:p>
          <a:p>
            <a:r>
              <a:rPr lang="en-US" sz="1600" dirty="0" smtClean="0">
                <a:solidFill>
                  <a:srgbClr val="808080"/>
                </a:solidFill>
                <a:latin typeface="+mj-lt"/>
              </a:rPr>
              <a:t>    </a:t>
            </a:r>
            <a:r>
              <a:rPr lang="en-US" sz="1600" dirty="0" smtClean="0">
                <a:solidFill>
                  <a:srgbClr val="000000"/>
                </a:solidFill>
                <a:latin typeface="+mj-lt"/>
              </a:rPr>
              <a:t>&lt;items</a:t>
            </a:r>
            <a:r>
              <a:rPr lang="en-US" sz="1600" dirty="0" smtClean="0">
                <a:solidFill>
                  <a:srgbClr val="808080"/>
                </a:solidFill>
                <a:latin typeface="+mj-lt"/>
              </a:rPr>
              <a:t> </a:t>
            </a:r>
            <a:r>
              <a:rPr lang="en-US" sz="1600" dirty="0" smtClean="0">
                <a:solidFill>
                  <a:srgbClr val="000000"/>
                </a:solidFill>
                <a:latin typeface="+mj-lt"/>
              </a:rPr>
              <a:t>node=</a:t>
            </a:r>
            <a:r>
              <a:rPr lang="en-US" sz="1600" dirty="0" smtClean="0">
                <a:solidFill>
                  <a:srgbClr val="7F007F"/>
                </a:solidFill>
                <a:latin typeface="+mj-lt"/>
              </a:rPr>
              <a:t>'</a:t>
            </a:r>
            <a:r>
              <a:rPr lang="en-US" sz="1600" dirty="0" err="1" smtClean="0">
                <a:solidFill>
                  <a:srgbClr val="7F007F"/>
                </a:solidFill>
                <a:latin typeface="+mj-lt"/>
              </a:rPr>
              <a:t>princely_musings</a:t>
            </a:r>
            <a:r>
              <a:rPr lang="en-US" sz="1600" dirty="0" smtClean="0">
                <a:solidFill>
                  <a:srgbClr val="7F007F"/>
                </a:solidFill>
                <a:latin typeface="+mj-lt"/>
              </a:rPr>
              <a:t>'</a:t>
            </a:r>
            <a:r>
              <a:rPr lang="en-US" sz="1600" dirty="0" smtClean="0">
                <a:solidFill>
                  <a:srgbClr val="000000"/>
                </a:solidFill>
                <a:latin typeface="+mj-lt"/>
              </a:rPr>
              <a:t>&gt;</a:t>
            </a:r>
            <a:endParaRPr lang="en-US" sz="1600" dirty="0" smtClean="0">
              <a:solidFill>
                <a:srgbClr val="808080"/>
              </a:solidFill>
              <a:latin typeface="+mj-lt"/>
            </a:endParaRPr>
          </a:p>
          <a:p>
            <a:r>
              <a:rPr lang="en-US" sz="1600" dirty="0" smtClean="0">
                <a:solidFill>
                  <a:srgbClr val="808080"/>
                </a:solidFill>
                <a:latin typeface="+mj-lt"/>
              </a:rPr>
              <a:t>      </a:t>
            </a:r>
            <a:r>
              <a:rPr lang="en-US" sz="1600" dirty="0" smtClean="0">
                <a:solidFill>
                  <a:srgbClr val="000000"/>
                </a:solidFill>
                <a:latin typeface="+mj-lt"/>
              </a:rPr>
              <a:t>&lt;item</a:t>
            </a:r>
            <a:r>
              <a:rPr lang="en-US" sz="1600" dirty="0" smtClean="0">
                <a:solidFill>
                  <a:srgbClr val="808080"/>
                </a:solidFill>
                <a:latin typeface="+mj-lt"/>
              </a:rPr>
              <a:t> </a:t>
            </a:r>
            <a:r>
              <a:rPr lang="en-US" sz="1600" dirty="0" smtClean="0">
                <a:solidFill>
                  <a:srgbClr val="000000"/>
                </a:solidFill>
                <a:latin typeface="+mj-lt"/>
              </a:rPr>
              <a:t>id=</a:t>
            </a:r>
            <a:r>
              <a:rPr lang="en-US" sz="1600" dirty="0" smtClean="0">
                <a:solidFill>
                  <a:srgbClr val="7F007F"/>
                </a:solidFill>
                <a:latin typeface="+mj-lt"/>
              </a:rPr>
              <a:t>'ae890ac52d0df67ed7cfdf51b644e901'</a:t>
            </a:r>
            <a:r>
              <a:rPr lang="en-US" sz="1600" dirty="0" smtClean="0">
                <a:solidFill>
                  <a:srgbClr val="000000"/>
                </a:solidFill>
                <a:latin typeface="+mj-lt"/>
              </a:rPr>
              <a:t>&gt;</a:t>
            </a:r>
            <a:endParaRPr lang="en-US" sz="1600" dirty="0" smtClean="0">
              <a:solidFill>
                <a:srgbClr val="808080"/>
              </a:solidFill>
              <a:latin typeface="+mj-lt"/>
            </a:endParaRPr>
          </a:p>
          <a:p>
            <a:r>
              <a:rPr lang="en-US" sz="1600" dirty="0" smtClean="0">
                <a:solidFill>
                  <a:srgbClr val="808080"/>
                </a:solidFill>
                <a:latin typeface="+mj-lt"/>
              </a:rPr>
              <a:t>        </a:t>
            </a:r>
            <a:r>
              <a:rPr lang="en-US" sz="1600" dirty="0" smtClean="0">
                <a:solidFill>
                  <a:srgbClr val="000000"/>
                </a:solidFill>
                <a:latin typeface="+mj-lt"/>
              </a:rPr>
              <a:t>[</a:t>
            </a:r>
            <a:r>
              <a:rPr lang="en-US" sz="1600" dirty="0" smtClean="0">
                <a:solidFill>
                  <a:srgbClr val="808080"/>
                </a:solidFill>
                <a:latin typeface="+mj-lt"/>
              </a:rPr>
              <a:t> </a:t>
            </a:r>
            <a:r>
              <a:rPr lang="en-US" sz="1600" dirty="0" smtClean="0">
                <a:solidFill>
                  <a:srgbClr val="000000"/>
                </a:solidFill>
                <a:latin typeface="+mj-lt"/>
              </a:rPr>
              <a:t>...</a:t>
            </a:r>
            <a:r>
              <a:rPr lang="en-US" sz="1600" dirty="0" smtClean="0">
                <a:solidFill>
                  <a:srgbClr val="808080"/>
                </a:solidFill>
                <a:latin typeface="+mj-lt"/>
              </a:rPr>
              <a:t> </a:t>
            </a:r>
            <a:r>
              <a:rPr lang="en-US" sz="1600" dirty="0" smtClean="0">
                <a:solidFill>
                  <a:srgbClr val="000000"/>
                </a:solidFill>
                <a:latin typeface="+mj-lt"/>
              </a:rPr>
              <a:t>ENTRY</a:t>
            </a:r>
            <a:r>
              <a:rPr lang="en-US" sz="1600" dirty="0" smtClean="0">
                <a:solidFill>
                  <a:srgbClr val="808080"/>
                </a:solidFill>
                <a:latin typeface="+mj-lt"/>
              </a:rPr>
              <a:t> </a:t>
            </a:r>
            <a:r>
              <a:rPr lang="en-US" sz="1600" dirty="0" smtClean="0">
                <a:solidFill>
                  <a:srgbClr val="000000"/>
                </a:solidFill>
                <a:latin typeface="+mj-lt"/>
              </a:rPr>
              <a:t>...</a:t>
            </a:r>
            <a:r>
              <a:rPr lang="en-US" sz="1600" dirty="0" smtClean="0">
                <a:solidFill>
                  <a:srgbClr val="808080"/>
                </a:solidFill>
                <a:latin typeface="+mj-lt"/>
              </a:rPr>
              <a:t> </a:t>
            </a:r>
            <a:r>
              <a:rPr lang="en-US" sz="1600" dirty="0" smtClean="0">
                <a:solidFill>
                  <a:srgbClr val="000000"/>
                </a:solidFill>
                <a:latin typeface="+mj-lt"/>
              </a:rPr>
              <a:t>]</a:t>
            </a:r>
            <a:endParaRPr lang="en-US" sz="1600" dirty="0" smtClean="0">
              <a:solidFill>
                <a:srgbClr val="808080"/>
              </a:solidFill>
              <a:latin typeface="+mj-lt"/>
            </a:endParaRPr>
          </a:p>
          <a:p>
            <a:r>
              <a:rPr lang="en-US" sz="1600" dirty="0" smtClean="0">
                <a:solidFill>
                  <a:srgbClr val="808080"/>
                </a:solidFill>
                <a:latin typeface="+mj-lt"/>
              </a:rPr>
              <a:t>      </a:t>
            </a:r>
            <a:r>
              <a:rPr lang="en-US" sz="1600" dirty="0" smtClean="0">
                <a:solidFill>
                  <a:srgbClr val="000000"/>
                </a:solidFill>
                <a:latin typeface="+mj-lt"/>
              </a:rPr>
              <a:t>&lt;/item&gt;</a:t>
            </a:r>
            <a:endParaRPr lang="en-US" sz="1600" dirty="0" smtClean="0">
              <a:solidFill>
                <a:srgbClr val="808080"/>
              </a:solidFill>
              <a:latin typeface="+mj-lt"/>
            </a:endParaRPr>
          </a:p>
          <a:p>
            <a:r>
              <a:rPr lang="en-US" sz="1600" dirty="0" smtClean="0">
                <a:solidFill>
                  <a:srgbClr val="808080"/>
                </a:solidFill>
                <a:latin typeface="+mj-lt"/>
              </a:rPr>
              <a:t>    </a:t>
            </a:r>
            <a:r>
              <a:rPr lang="en-US" sz="1600" dirty="0" smtClean="0">
                <a:solidFill>
                  <a:srgbClr val="000000"/>
                </a:solidFill>
                <a:latin typeface="+mj-lt"/>
              </a:rPr>
              <a:t>&lt;/items&gt;</a:t>
            </a:r>
            <a:endParaRPr lang="en-US" sz="1600" dirty="0" smtClean="0">
              <a:solidFill>
                <a:srgbClr val="808080"/>
              </a:solidFill>
              <a:latin typeface="+mj-lt"/>
            </a:endParaRPr>
          </a:p>
          <a:p>
            <a:r>
              <a:rPr lang="en-US" sz="1600" dirty="0" smtClean="0">
                <a:solidFill>
                  <a:srgbClr val="808080"/>
                </a:solidFill>
                <a:latin typeface="+mj-lt"/>
              </a:rPr>
              <a:t>  </a:t>
            </a:r>
            <a:r>
              <a:rPr lang="en-US" sz="1600" dirty="0" smtClean="0">
                <a:solidFill>
                  <a:srgbClr val="000000"/>
                </a:solidFill>
                <a:latin typeface="+mj-lt"/>
              </a:rPr>
              <a:t>&lt;/event&gt;</a:t>
            </a:r>
            <a:endParaRPr lang="en-US" sz="1600" dirty="0" smtClean="0">
              <a:solidFill>
                <a:srgbClr val="808080"/>
              </a:solidFill>
              <a:latin typeface="+mj-lt"/>
            </a:endParaRPr>
          </a:p>
          <a:p>
            <a:r>
              <a:rPr lang="en-US" sz="1600" dirty="0" smtClean="0">
                <a:solidFill>
                  <a:srgbClr val="000000"/>
                </a:solidFill>
                <a:latin typeface="+mj-lt"/>
              </a:rPr>
              <a:t>&lt;/message&gt;</a:t>
            </a:r>
            <a:endParaRPr lang="en-US" sz="1600" dirty="0" smtClean="0">
              <a:solidFill>
                <a:srgbClr val="808080"/>
              </a:solidFill>
              <a:latin typeface="+mj-lt"/>
            </a:endParaRPr>
          </a:p>
          <a:p>
            <a:endParaRPr lang="en-US" sz="1600" dirty="0" smtClean="0">
              <a:solidFill>
                <a:srgbClr val="808080"/>
              </a:solidFill>
              <a:latin typeface="+mj-lt"/>
            </a:endParaRPr>
          </a:p>
          <a:p>
            <a:r>
              <a:rPr lang="en-US" sz="1600" dirty="0" smtClean="0">
                <a:solidFill>
                  <a:srgbClr val="000000"/>
                </a:solidFill>
                <a:latin typeface="+mj-lt"/>
              </a:rPr>
              <a:t>&lt;message</a:t>
            </a:r>
            <a:r>
              <a:rPr lang="en-US" sz="1600" dirty="0" smtClean="0">
                <a:solidFill>
                  <a:srgbClr val="808080"/>
                </a:solidFill>
                <a:latin typeface="+mj-lt"/>
              </a:rPr>
              <a:t> </a:t>
            </a:r>
            <a:r>
              <a:rPr lang="en-US" sz="1600" b="1" dirty="0" smtClean="0">
                <a:solidFill>
                  <a:srgbClr val="C00000"/>
                </a:solidFill>
                <a:latin typeface="+mj-lt"/>
              </a:rPr>
              <a:t>from='</a:t>
            </a:r>
            <a:r>
              <a:rPr lang="en-US" sz="1600" b="1" dirty="0" err="1" smtClean="0">
                <a:solidFill>
                  <a:srgbClr val="C00000"/>
                </a:solidFill>
                <a:latin typeface="+mj-lt"/>
              </a:rPr>
              <a:t>pubsub.shakespeare.lit</a:t>
            </a:r>
            <a:r>
              <a:rPr lang="en-US" sz="1600" b="1" dirty="0" smtClean="0">
                <a:solidFill>
                  <a:srgbClr val="C00000"/>
                </a:solidFill>
                <a:latin typeface="+mj-lt"/>
              </a:rPr>
              <a:t>' to='bernardo@denmark.lit' </a:t>
            </a:r>
            <a:r>
              <a:rPr lang="en-US" sz="1600" dirty="0" smtClean="0">
                <a:solidFill>
                  <a:srgbClr val="000000"/>
                </a:solidFill>
                <a:latin typeface="+mj-lt"/>
              </a:rPr>
              <a:t>id=</a:t>
            </a:r>
            <a:r>
              <a:rPr lang="en-US" sz="1600" dirty="0" smtClean="0">
                <a:solidFill>
                  <a:srgbClr val="7F007F"/>
                </a:solidFill>
                <a:latin typeface="+mj-lt"/>
              </a:rPr>
              <a:t>'bar'</a:t>
            </a:r>
            <a:r>
              <a:rPr lang="en-US" sz="1600" dirty="0" smtClean="0">
                <a:solidFill>
                  <a:srgbClr val="000000"/>
                </a:solidFill>
                <a:latin typeface="+mj-lt"/>
              </a:rPr>
              <a:t>&gt;</a:t>
            </a:r>
            <a:endParaRPr lang="en-US" sz="1600" dirty="0" smtClean="0">
              <a:solidFill>
                <a:srgbClr val="808080"/>
              </a:solidFill>
              <a:latin typeface="+mj-lt"/>
            </a:endParaRPr>
          </a:p>
          <a:p>
            <a:r>
              <a:rPr lang="en-US" sz="1600" dirty="0" smtClean="0">
                <a:solidFill>
                  <a:srgbClr val="808080"/>
                </a:solidFill>
                <a:latin typeface="+mj-lt"/>
              </a:rPr>
              <a:t>  </a:t>
            </a:r>
            <a:r>
              <a:rPr lang="en-US" sz="1600" dirty="0" smtClean="0">
                <a:solidFill>
                  <a:srgbClr val="000000"/>
                </a:solidFill>
                <a:latin typeface="+mj-lt"/>
              </a:rPr>
              <a:t>&lt;event</a:t>
            </a:r>
            <a:r>
              <a:rPr lang="en-US" sz="1600" dirty="0" smtClean="0">
                <a:solidFill>
                  <a:srgbClr val="808080"/>
                </a:solidFill>
                <a:latin typeface="+mj-lt"/>
              </a:rPr>
              <a:t> </a:t>
            </a:r>
            <a:r>
              <a:rPr lang="en-US" sz="1600" dirty="0" err="1" smtClean="0">
                <a:solidFill>
                  <a:srgbClr val="000000"/>
                </a:solidFill>
                <a:latin typeface="+mj-lt"/>
              </a:rPr>
              <a:t>xmlns</a:t>
            </a:r>
            <a:r>
              <a:rPr lang="en-US" sz="1600" dirty="0" smtClean="0">
                <a:solidFill>
                  <a:srgbClr val="000000"/>
                </a:solidFill>
                <a:latin typeface="+mj-lt"/>
              </a:rPr>
              <a:t>=</a:t>
            </a:r>
            <a:r>
              <a:rPr lang="en-US" sz="1600" dirty="0" smtClean="0">
                <a:solidFill>
                  <a:srgbClr val="7F007F"/>
                </a:solidFill>
                <a:latin typeface="+mj-lt"/>
              </a:rPr>
              <a:t>'http://jabber.org/protocol/pubsub#event'</a:t>
            </a:r>
            <a:r>
              <a:rPr lang="en-US" sz="1600" dirty="0" smtClean="0">
                <a:solidFill>
                  <a:srgbClr val="000000"/>
                </a:solidFill>
                <a:latin typeface="+mj-lt"/>
              </a:rPr>
              <a:t>&gt;</a:t>
            </a:r>
            <a:endParaRPr lang="en-US" sz="1600" dirty="0" smtClean="0">
              <a:solidFill>
                <a:srgbClr val="808080"/>
              </a:solidFill>
              <a:latin typeface="+mj-lt"/>
            </a:endParaRPr>
          </a:p>
          <a:p>
            <a:r>
              <a:rPr lang="en-US" sz="1600" dirty="0" smtClean="0">
                <a:solidFill>
                  <a:srgbClr val="808080"/>
                </a:solidFill>
                <a:latin typeface="+mj-lt"/>
              </a:rPr>
              <a:t>    </a:t>
            </a:r>
            <a:r>
              <a:rPr lang="en-US" sz="1600" dirty="0" smtClean="0">
                <a:solidFill>
                  <a:srgbClr val="000000"/>
                </a:solidFill>
                <a:latin typeface="+mj-lt"/>
              </a:rPr>
              <a:t>&lt;items</a:t>
            </a:r>
            <a:r>
              <a:rPr lang="en-US" sz="1600" dirty="0" smtClean="0">
                <a:solidFill>
                  <a:srgbClr val="808080"/>
                </a:solidFill>
                <a:latin typeface="+mj-lt"/>
              </a:rPr>
              <a:t> </a:t>
            </a:r>
            <a:r>
              <a:rPr lang="en-US" sz="1600" dirty="0" smtClean="0">
                <a:solidFill>
                  <a:srgbClr val="000000"/>
                </a:solidFill>
                <a:latin typeface="+mj-lt"/>
              </a:rPr>
              <a:t>node=</a:t>
            </a:r>
            <a:r>
              <a:rPr lang="en-US" sz="1600" dirty="0" smtClean="0">
                <a:solidFill>
                  <a:srgbClr val="7F007F"/>
                </a:solidFill>
                <a:latin typeface="+mj-lt"/>
              </a:rPr>
              <a:t>'</a:t>
            </a:r>
            <a:r>
              <a:rPr lang="en-US" sz="1600" dirty="0" err="1" smtClean="0">
                <a:solidFill>
                  <a:srgbClr val="7F007F"/>
                </a:solidFill>
                <a:latin typeface="+mj-lt"/>
              </a:rPr>
              <a:t>princely_musings</a:t>
            </a:r>
            <a:r>
              <a:rPr lang="en-US" sz="1600" dirty="0" smtClean="0">
                <a:solidFill>
                  <a:srgbClr val="7F007F"/>
                </a:solidFill>
                <a:latin typeface="+mj-lt"/>
              </a:rPr>
              <a:t>'</a:t>
            </a:r>
            <a:r>
              <a:rPr lang="en-US" sz="1600" dirty="0" smtClean="0">
                <a:solidFill>
                  <a:srgbClr val="000000"/>
                </a:solidFill>
                <a:latin typeface="+mj-lt"/>
              </a:rPr>
              <a:t>&gt;</a:t>
            </a:r>
            <a:endParaRPr lang="en-US" sz="1600" dirty="0" smtClean="0">
              <a:solidFill>
                <a:srgbClr val="808080"/>
              </a:solidFill>
              <a:latin typeface="+mj-lt"/>
            </a:endParaRPr>
          </a:p>
          <a:p>
            <a:r>
              <a:rPr lang="en-US" sz="1600" dirty="0" smtClean="0">
                <a:solidFill>
                  <a:srgbClr val="808080"/>
                </a:solidFill>
                <a:latin typeface="+mj-lt"/>
              </a:rPr>
              <a:t>      </a:t>
            </a:r>
            <a:r>
              <a:rPr lang="en-US" sz="1600" dirty="0" smtClean="0">
                <a:solidFill>
                  <a:srgbClr val="000000"/>
                </a:solidFill>
                <a:latin typeface="+mj-lt"/>
              </a:rPr>
              <a:t>&lt;item</a:t>
            </a:r>
            <a:r>
              <a:rPr lang="en-US" sz="1600" dirty="0" smtClean="0">
                <a:solidFill>
                  <a:srgbClr val="808080"/>
                </a:solidFill>
                <a:latin typeface="+mj-lt"/>
              </a:rPr>
              <a:t> </a:t>
            </a:r>
            <a:r>
              <a:rPr lang="en-US" sz="1600" dirty="0" smtClean="0">
                <a:solidFill>
                  <a:srgbClr val="000000"/>
                </a:solidFill>
                <a:latin typeface="+mj-lt"/>
              </a:rPr>
              <a:t>id=</a:t>
            </a:r>
            <a:r>
              <a:rPr lang="en-US" sz="1600" dirty="0" smtClean="0">
                <a:solidFill>
                  <a:srgbClr val="7F007F"/>
                </a:solidFill>
                <a:latin typeface="+mj-lt"/>
              </a:rPr>
              <a:t>'ae890ac52d0df67ed7cfdf51b644e901'</a:t>
            </a:r>
            <a:r>
              <a:rPr lang="en-US" sz="1600" dirty="0" smtClean="0">
                <a:solidFill>
                  <a:srgbClr val="000000"/>
                </a:solidFill>
                <a:latin typeface="+mj-lt"/>
              </a:rPr>
              <a:t>&gt;</a:t>
            </a:r>
            <a:endParaRPr lang="en-US" sz="1600" dirty="0" smtClean="0">
              <a:solidFill>
                <a:srgbClr val="808080"/>
              </a:solidFill>
              <a:latin typeface="+mj-lt"/>
            </a:endParaRPr>
          </a:p>
          <a:p>
            <a:r>
              <a:rPr lang="en-US" sz="1600" dirty="0" smtClean="0">
                <a:solidFill>
                  <a:srgbClr val="808080"/>
                </a:solidFill>
                <a:latin typeface="+mj-lt"/>
              </a:rPr>
              <a:t>        </a:t>
            </a:r>
            <a:r>
              <a:rPr lang="en-US" sz="1600" dirty="0" smtClean="0">
                <a:solidFill>
                  <a:srgbClr val="000000"/>
                </a:solidFill>
                <a:latin typeface="+mj-lt"/>
              </a:rPr>
              <a:t>[</a:t>
            </a:r>
            <a:r>
              <a:rPr lang="en-US" sz="1600" dirty="0" smtClean="0">
                <a:solidFill>
                  <a:srgbClr val="808080"/>
                </a:solidFill>
                <a:latin typeface="+mj-lt"/>
              </a:rPr>
              <a:t> </a:t>
            </a:r>
            <a:r>
              <a:rPr lang="en-US" sz="1600" dirty="0" smtClean="0">
                <a:solidFill>
                  <a:srgbClr val="000000"/>
                </a:solidFill>
                <a:latin typeface="+mj-lt"/>
              </a:rPr>
              <a:t>...</a:t>
            </a:r>
            <a:r>
              <a:rPr lang="en-US" sz="1600" dirty="0" smtClean="0">
                <a:solidFill>
                  <a:srgbClr val="808080"/>
                </a:solidFill>
                <a:latin typeface="+mj-lt"/>
              </a:rPr>
              <a:t> </a:t>
            </a:r>
            <a:r>
              <a:rPr lang="en-US" sz="1600" dirty="0" smtClean="0">
                <a:solidFill>
                  <a:srgbClr val="000000"/>
                </a:solidFill>
                <a:latin typeface="+mj-lt"/>
              </a:rPr>
              <a:t>ENTRY</a:t>
            </a:r>
            <a:r>
              <a:rPr lang="en-US" sz="1600" dirty="0" smtClean="0">
                <a:solidFill>
                  <a:srgbClr val="808080"/>
                </a:solidFill>
                <a:latin typeface="+mj-lt"/>
              </a:rPr>
              <a:t> </a:t>
            </a:r>
            <a:r>
              <a:rPr lang="en-US" sz="1600" dirty="0" smtClean="0">
                <a:solidFill>
                  <a:srgbClr val="000000"/>
                </a:solidFill>
                <a:latin typeface="+mj-lt"/>
              </a:rPr>
              <a:t>...</a:t>
            </a:r>
            <a:r>
              <a:rPr lang="en-US" sz="1600" dirty="0" smtClean="0">
                <a:solidFill>
                  <a:srgbClr val="808080"/>
                </a:solidFill>
                <a:latin typeface="+mj-lt"/>
              </a:rPr>
              <a:t> </a:t>
            </a:r>
            <a:r>
              <a:rPr lang="en-US" sz="1600" dirty="0" smtClean="0">
                <a:solidFill>
                  <a:srgbClr val="000000"/>
                </a:solidFill>
                <a:latin typeface="+mj-lt"/>
              </a:rPr>
              <a:t>]</a:t>
            </a:r>
            <a:endParaRPr lang="en-US" sz="1600" dirty="0" smtClean="0">
              <a:solidFill>
                <a:srgbClr val="808080"/>
              </a:solidFill>
              <a:latin typeface="+mj-lt"/>
            </a:endParaRPr>
          </a:p>
          <a:p>
            <a:r>
              <a:rPr lang="en-US" sz="1600" dirty="0" smtClean="0">
                <a:solidFill>
                  <a:srgbClr val="808080"/>
                </a:solidFill>
                <a:latin typeface="+mj-lt"/>
              </a:rPr>
              <a:t>      </a:t>
            </a:r>
            <a:r>
              <a:rPr lang="en-US" sz="1600" dirty="0" smtClean="0">
                <a:solidFill>
                  <a:srgbClr val="000000"/>
                </a:solidFill>
                <a:latin typeface="+mj-lt"/>
              </a:rPr>
              <a:t>&lt;/item&gt;</a:t>
            </a:r>
            <a:endParaRPr lang="en-US" sz="1600" dirty="0" smtClean="0">
              <a:solidFill>
                <a:srgbClr val="808080"/>
              </a:solidFill>
              <a:latin typeface="+mj-lt"/>
            </a:endParaRPr>
          </a:p>
          <a:p>
            <a:r>
              <a:rPr lang="en-US" sz="1600" dirty="0" smtClean="0">
                <a:solidFill>
                  <a:srgbClr val="808080"/>
                </a:solidFill>
                <a:latin typeface="+mj-lt"/>
              </a:rPr>
              <a:t>    </a:t>
            </a:r>
            <a:r>
              <a:rPr lang="en-US" sz="1600" dirty="0" smtClean="0">
                <a:solidFill>
                  <a:srgbClr val="000000"/>
                </a:solidFill>
                <a:latin typeface="+mj-lt"/>
              </a:rPr>
              <a:t>&lt;/items&gt;</a:t>
            </a:r>
            <a:endParaRPr lang="en-US" sz="1600" dirty="0" smtClean="0">
              <a:solidFill>
                <a:srgbClr val="808080"/>
              </a:solidFill>
              <a:latin typeface="+mj-lt"/>
            </a:endParaRPr>
          </a:p>
          <a:p>
            <a:r>
              <a:rPr lang="en-US" sz="1600" dirty="0" smtClean="0">
                <a:solidFill>
                  <a:srgbClr val="808080"/>
                </a:solidFill>
                <a:latin typeface="+mj-lt"/>
              </a:rPr>
              <a:t>  </a:t>
            </a:r>
            <a:r>
              <a:rPr lang="en-US" sz="1600" dirty="0" smtClean="0">
                <a:solidFill>
                  <a:srgbClr val="000000"/>
                </a:solidFill>
                <a:latin typeface="+mj-lt"/>
              </a:rPr>
              <a:t>&lt;/event&gt;</a:t>
            </a:r>
            <a:endParaRPr lang="en-US" sz="1600" dirty="0" smtClean="0">
              <a:solidFill>
                <a:srgbClr val="808080"/>
              </a:solidFill>
              <a:latin typeface="+mj-lt"/>
            </a:endParaRPr>
          </a:p>
          <a:p>
            <a:r>
              <a:rPr lang="en-US" sz="1600" dirty="0" smtClean="0">
                <a:solidFill>
                  <a:srgbClr val="000000"/>
                </a:solidFill>
                <a:latin typeface="+mj-lt"/>
              </a:rPr>
              <a:t>&lt;/message&gt;</a:t>
            </a:r>
            <a:endParaRPr lang="en-US" sz="2000" dirty="0" smtClean="0">
              <a:solidFill>
                <a:srgbClr val="000000"/>
              </a:solidFill>
              <a:latin typeface="+mj-lt"/>
            </a:endParaRPr>
          </a:p>
          <a:p>
            <a:endParaRPr lang="en-US" sz="1600" dirty="0" smtClean="0">
              <a:solidFill>
                <a:schemeClr val="bg1">
                  <a:lumMod val="75000"/>
                </a:schemeClr>
              </a:solidFill>
              <a:latin typeface="+mj-lt"/>
            </a:endParaRPr>
          </a:p>
        </p:txBody>
      </p:sp>
      <p:sp>
        <p:nvSpPr>
          <p:cNvPr id="4" name="Rectangular Callout 3"/>
          <p:cNvSpPr/>
          <p:nvPr/>
        </p:nvSpPr>
        <p:spPr>
          <a:xfrm>
            <a:off x="6137275" y="1035050"/>
            <a:ext cx="2117725" cy="736600"/>
          </a:xfrm>
          <a:prstGeom prst="wedgeRectCallout">
            <a:avLst>
              <a:gd name="adj1" fmla="val -65092"/>
              <a:gd name="adj2" fmla="val -299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0000"/>
                </a:solidFill>
              </a:rPr>
              <a:t>Subscriber A</a:t>
            </a:r>
            <a:endParaRPr lang="en-US" b="1" dirty="0">
              <a:solidFill>
                <a:srgbClr val="000000"/>
              </a:solidFill>
            </a:endParaRPr>
          </a:p>
        </p:txBody>
      </p:sp>
      <p:sp>
        <p:nvSpPr>
          <p:cNvPr id="7" name="Text Placeholder 1"/>
          <p:cNvSpPr>
            <a:spLocks noGrp="1"/>
          </p:cNvSpPr>
          <p:nvPr>
            <p:ph type="body" idx="1"/>
          </p:nvPr>
        </p:nvSpPr>
        <p:spPr>
          <a:xfrm>
            <a:off x="796925" y="3705225"/>
            <a:ext cx="7772400" cy="1500187"/>
          </a:xfrm>
        </p:spPr>
        <p:txBody>
          <a:bodyPr>
            <a:normAutofit/>
          </a:bodyPr>
          <a:lstStyle/>
          <a:p>
            <a:pPr algn="r"/>
            <a:r>
              <a:rPr lang="en-US" sz="2600" b="1" dirty="0" smtClean="0">
                <a:solidFill>
                  <a:schemeClr val="tx1">
                    <a:lumMod val="50000"/>
                    <a:lumOff val="50000"/>
                  </a:schemeClr>
                </a:solidFill>
              </a:rPr>
              <a:t>XEP-0060: Publish-Subscribe (</a:t>
            </a:r>
            <a:r>
              <a:rPr lang="en-US" sz="2600" b="1" dirty="0" err="1" smtClean="0">
                <a:solidFill>
                  <a:schemeClr val="tx1">
                    <a:lumMod val="50000"/>
                    <a:lumOff val="50000"/>
                  </a:schemeClr>
                </a:solidFill>
              </a:rPr>
              <a:t>Pubsub</a:t>
            </a:r>
            <a:r>
              <a:rPr lang="en-US" sz="2600" b="1" dirty="0" smtClean="0">
                <a:solidFill>
                  <a:schemeClr val="tx1">
                    <a:lumMod val="50000"/>
                    <a:lumOff val="50000"/>
                  </a:schemeClr>
                </a:solidFill>
              </a:rPr>
              <a:t>)</a:t>
            </a:r>
          </a:p>
        </p:txBody>
      </p:sp>
      <p:sp>
        <p:nvSpPr>
          <p:cNvPr id="5" name="Rectangular Callout 4"/>
          <p:cNvSpPr/>
          <p:nvPr/>
        </p:nvSpPr>
        <p:spPr>
          <a:xfrm>
            <a:off x="6137275" y="3336925"/>
            <a:ext cx="2117725" cy="736600"/>
          </a:xfrm>
          <a:prstGeom prst="wedgeRectCallout">
            <a:avLst>
              <a:gd name="adj1" fmla="val -65092"/>
              <a:gd name="adj2" fmla="val -299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0000"/>
                </a:solidFill>
              </a:rPr>
              <a:t>Subscriber B</a:t>
            </a:r>
            <a:endParaRPr lang="en-US" b="1" dirty="0">
              <a:solidFill>
                <a:srgbClr val="000000"/>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96925" y="3705225"/>
            <a:ext cx="7772400" cy="1500187"/>
          </a:xfrm>
        </p:spPr>
        <p:txBody>
          <a:bodyPr>
            <a:normAutofit/>
          </a:bodyPr>
          <a:lstStyle/>
          <a:p>
            <a:pPr algn="r"/>
            <a:r>
              <a:rPr lang="en-US" sz="3000" b="1" dirty="0" smtClean="0">
                <a:solidFill>
                  <a:schemeClr val="tx1">
                    <a:lumMod val="75000"/>
                    <a:lumOff val="25000"/>
                  </a:schemeClr>
                </a:solidFill>
              </a:rPr>
              <a:t>Real-time communication</a:t>
            </a:r>
          </a:p>
        </p:txBody>
      </p:sp>
      <p:pic>
        <p:nvPicPr>
          <p:cNvPr id="5" name="Picture 2"/>
          <p:cNvPicPr>
            <a:picLocks noChangeAspect="1" noChangeArrowheads="1"/>
          </p:cNvPicPr>
          <p:nvPr/>
        </p:nvPicPr>
        <p:blipFill>
          <a:blip r:embed="rId3"/>
          <a:srcRect/>
          <a:stretch>
            <a:fillRect/>
          </a:stretch>
        </p:blipFill>
        <p:spPr bwMode="auto">
          <a:xfrm>
            <a:off x="1073150" y="2822575"/>
            <a:ext cx="7423150" cy="1212850"/>
          </a:xfrm>
          <a:prstGeom prst="rect">
            <a:avLst/>
          </a:prstGeom>
          <a:noFill/>
          <a:ln w="9525">
            <a:noFill/>
            <a:miter lim="800000"/>
            <a:headEnd/>
            <a:tailEnd/>
          </a:ln>
          <a:effectLst/>
        </p:spPr>
      </p:pic>
      <p:sp>
        <p:nvSpPr>
          <p:cNvPr id="6" name="Rectangular Callout 5"/>
          <p:cNvSpPr/>
          <p:nvPr/>
        </p:nvSpPr>
        <p:spPr>
          <a:xfrm>
            <a:off x="3605530" y="1863725"/>
            <a:ext cx="2117725" cy="758826"/>
          </a:xfrm>
          <a:prstGeom prst="wedgeRectCallout">
            <a:avLst>
              <a:gd name="adj1" fmla="val 19799"/>
              <a:gd name="adj2" fmla="val 1265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r>
              <a:rPr lang="en-US" b="1" dirty="0" smtClean="0"/>
              <a:t>XMPP</a:t>
            </a:r>
          </a:p>
        </p:txBody>
      </p:sp>
      <p:sp>
        <p:nvSpPr>
          <p:cNvPr id="8" name="Rectangular Callout 7"/>
          <p:cNvSpPr/>
          <p:nvPr/>
        </p:nvSpPr>
        <p:spPr>
          <a:xfrm>
            <a:off x="5953125" y="1863725"/>
            <a:ext cx="2117725" cy="758826"/>
          </a:xfrm>
          <a:prstGeom prst="wedgeRectCallout">
            <a:avLst>
              <a:gd name="adj1" fmla="val -12585"/>
              <a:gd name="adj2" fmla="val 1250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r>
              <a:rPr lang="en-US" b="1" dirty="0" smtClean="0"/>
              <a:t>XMPP</a:t>
            </a:r>
          </a:p>
        </p:txBody>
      </p:sp>
      <p:sp>
        <p:nvSpPr>
          <p:cNvPr id="9" name="Rectangular Callout 8"/>
          <p:cNvSpPr/>
          <p:nvPr/>
        </p:nvSpPr>
        <p:spPr>
          <a:xfrm>
            <a:off x="1257300" y="1863725"/>
            <a:ext cx="2117725" cy="758826"/>
          </a:xfrm>
          <a:prstGeom prst="wedgeRectCallout">
            <a:avLst>
              <a:gd name="adj1" fmla="val 19799"/>
              <a:gd name="adj2" fmla="val 1265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r>
              <a:rPr lang="en-US" b="1" dirty="0" smtClean="0"/>
              <a:t>XMPP</a:t>
            </a:r>
          </a:p>
        </p:txBody>
      </p:sp>
      <p:pic>
        <p:nvPicPr>
          <p:cNvPr id="118786" name="Picture 2" descr="C:\Users\Ilya Grigorik\Desktop\Personal\Presentations\09 - MeshU\xmpp-fire-eagle-home.png"/>
          <p:cNvPicPr>
            <a:picLocks noChangeAspect="1" noChangeArrowheads="1"/>
          </p:cNvPicPr>
          <p:nvPr/>
        </p:nvPicPr>
        <p:blipFill>
          <a:blip r:embed="rId4"/>
          <a:srcRect l="3013" r="7518"/>
          <a:stretch>
            <a:fillRect/>
          </a:stretch>
        </p:blipFill>
        <p:spPr bwMode="auto">
          <a:xfrm>
            <a:off x="0" y="0"/>
            <a:ext cx="9144000" cy="6427543"/>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9"/>
          <p:cNvSpPr>
            <a:spLocks noGrp="1"/>
          </p:cNvSpPr>
          <p:nvPr>
            <p:ph type="body" idx="1"/>
          </p:nvPr>
        </p:nvSpPr>
        <p:spPr/>
        <p:txBody>
          <a:bodyPr/>
          <a:lstStyle/>
          <a:p>
            <a:endParaRPr lang="en-US"/>
          </a:p>
        </p:txBody>
      </p:sp>
      <p:pic>
        <p:nvPicPr>
          <p:cNvPr id="119810" name="Picture 2" descr="C:\Users\Ilya Grigorik\Desktop\Personal\Presentations\09 - MeshU\xmpp-fire-eagle-xmpp-faq.png"/>
          <p:cNvPicPr>
            <a:picLocks noChangeAspect="1" noChangeArrowheads="1"/>
          </p:cNvPicPr>
          <p:nvPr/>
        </p:nvPicPr>
        <p:blipFill>
          <a:blip r:embed="rId3"/>
          <a:srcRect r="707" b="24525"/>
          <a:stretch>
            <a:fillRect/>
          </a:stretch>
        </p:blipFill>
        <p:spPr bwMode="auto">
          <a:xfrm>
            <a:off x="0" y="0"/>
            <a:ext cx="9144000" cy="6375400"/>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sp>
        <p:nvSpPr>
          <p:cNvPr id="8" name="Rounded Rectangular Callout 7"/>
          <p:cNvSpPr/>
          <p:nvPr/>
        </p:nvSpPr>
        <p:spPr>
          <a:xfrm>
            <a:off x="2317750" y="5546725"/>
            <a:ext cx="2025650" cy="644525"/>
          </a:xfrm>
          <a:prstGeom prst="wedgeRoundRectCallout">
            <a:avLst>
              <a:gd name="adj1" fmla="val 29567"/>
              <a:gd name="adj2" fmla="val 69387"/>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dirty="0" smtClean="0"/>
              <a:t>The slides…</a:t>
            </a:r>
            <a:endParaRPr lang="en-US" sz="1500" dirty="0"/>
          </a:p>
        </p:txBody>
      </p:sp>
      <p:sp>
        <p:nvSpPr>
          <p:cNvPr id="10" name="Rounded Rectangular Callout 9"/>
          <p:cNvSpPr/>
          <p:nvPr/>
        </p:nvSpPr>
        <p:spPr>
          <a:xfrm>
            <a:off x="4603750" y="5546725"/>
            <a:ext cx="2025650" cy="644525"/>
          </a:xfrm>
          <a:prstGeom prst="wedgeRoundRectCallout">
            <a:avLst>
              <a:gd name="adj1" fmla="val 29567"/>
              <a:gd name="adj2" fmla="val 69387"/>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dirty="0" smtClean="0"/>
              <a:t>Questions &amp; Comments</a:t>
            </a:r>
            <a:endParaRPr lang="en-US" sz="1500" dirty="0"/>
          </a:p>
        </p:txBody>
      </p:sp>
      <p:sp>
        <p:nvSpPr>
          <p:cNvPr id="11" name="Rounded Rectangular Callout 10"/>
          <p:cNvSpPr/>
          <p:nvPr/>
        </p:nvSpPr>
        <p:spPr>
          <a:xfrm>
            <a:off x="6781800" y="5546725"/>
            <a:ext cx="2025650" cy="644525"/>
          </a:xfrm>
          <a:prstGeom prst="wedgeRoundRectCallout">
            <a:avLst>
              <a:gd name="adj1" fmla="val 29567"/>
              <a:gd name="adj2" fmla="val 69387"/>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dirty="0" smtClean="0"/>
              <a:t>My blog</a:t>
            </a:r>
            <a:endParaRPr lang="en-US" sz="1500" dirty="0"/>
          </a:p>
        </p:txBody>
      </p:sp>
      <p:sp>
        <p:nvSpPr>
          <p:cNvPr id="7" name="Content Placeholder 6"/>
          <p:cNvSpPr>
            <a:spLocks noGrp="1"/>
          </p:cNvSpPr>
          <p:nvPr>
            <p:ph idx="1"/>
          </p:nvPr>
        </p:nvSpPr>
        <p:spPr>
          <a:xfrm>
            <a:off x="914400" y="666750"/>
            <a:ext cx="7340600" cy="4603750"/>
          </a:xfrm>
        </p:spPr>
        <p:txBody>
          <a:bodyPr>
            <a:normAutofit fontScale="92500" lnSpcReduction="20000"/>
          </a:bodyPr>
          <a:lstStyle/>
          <a:p>
            <a:r>
              <a:rPr lang="en-US" b="1" dirty="0" smtClean="0">
                <a:solidFill>
                  <a:schemeClr val="tx1">
                    <a:lumMod val="75000"/>
                    <a:lumOff val="25000"/>
                  </a:schemeClr>
                </a:solidFill>
              </a:rPr>
              <a:t>Real-Time: the hype &amp; the technology</a:t>
            </a:r>
          </a:p>
          <a:p>
            <a:r>
              <a:rPr lang="en-US" b="1" dirty="0" smtClean="0">
                <a:solidFill>
                  <a:schemeClr val="tx1">
                    <a:lumMod val="75000"/>
                    <a:lumOff val="25000"/>
                  </a:schemeClr>
                </a:solidFill>
              </a:rPr>
              <a:t>Real-Time: the benefits</a:t>
            </a:r>
          </a:p>
          <a:p>
            <a:pPr>
              <a:buNone/>
            </a:pPr>
            <a:endParaRPr lang="en-US" b="1" dirty="0" smtClean="0">
              <a:solidFill>
                <a:schemeClr val="tx1">
                  <a:lumMod val="75000"/>
                  <a:lumOff val="25000"/>
                </a:schemeClr>
              </a:solidFill>
            </a:endParaRPr>
          </a:p>
          <a:p>
            <a:r>
              <a:rPr lang="en-US" b="1" dirty="0" smtClean="0">
                <a:solidFill>
                  <a:schemeClr val="tx1">
                    <a:lumMod val="75000"/>
                    <a:lumOff val="25000"/>
                  </a:schemeClr>
                </a:solidFill>
              </a:rPr>
              <a:t>XMPP</a:t>
            </a:r>
          </a:p>
          <a:p>
            <a:r>
              <a:rPr lang="en-US" b="1" dirty="0" smtClean="0">
                <a:solidFill>
                  <a:schemeClr val="tx1">
                    <a:lumMod val="75000"/>
                    <a:lumOff val="25000"/>
                  </a:schemeClr>
                </a:solidFill>
              </a:rPr>
              <a:t>AMQP</a:t>
            </a:r>
          </a:p>
          <a:p>
            <a:r>
              <a:rPr lang="en-US" b="1" dirty="0" smtClean="0">
                <a:solidFill>
                  <a:schemeClr val="tx1">
                    <a:lumMod val="75000"/>
                    <a:lumOff val="25000"/>
                  </a:schemeClr>
                </a:solidFill>
              </a:rPr>
              <a:t>PSHB</a:t>
            </a:r>
          </a:p>
          <a:p>
            <a:r>
              <a:rPr lang="en-US" b="1" dirty="0" err="1" smtClean="0">
                <a:solidFill>
                  <a:schemeClr val="tx1">
                    <a:lumMod val="75000"/>
                    <a:lumOff val="25000"/>
                  </a:schemeClr>
                </a:solidFill>
              </a:rPr>
              <a:t>WebHooks</a:t>
            </a:r>
            <a:endParaRPr lang="en-US" b="1" dirty="0" smtClean="0">
              <a:solidFill>
                <a:schemeClr val="tx1">
                  <a:lumMod val="75000"/>
                  <a:lumOff val="25000"/>
                </a:schemeClr>
              </a:solidFill>
            </a:endParaRPr>
          </a:p>
          <a:p>
            <a:endParaRPr lang="en-US" b="1" dirty="0" smtClean="0">
              <a:solidFill>
                <a:schemeClr val="tx1">
                  <a:lumMod val="75000"/>
                  <a:lumOff val="25000"/>
                </a:schemeClr>
              </a:solidFill>
            </a:endParaRPr>
          </a:p>
          <a:p>
            <a:r>
              <a:rPr lang="en-US" b="1" dirty="0" smtClean="0">
                <a:solidFill>
                  <a:schemeClr val="tx1">
                    <a:lumMod val="75000"/>
                    <a:lumOff val="25000"/>
                  </a:schemeClr>
                </a:solidFill>
              </a:rPr>
              <a:t>Ruby examples</a:t>
            </a:r>
          </a:p>
          <a:p>
            <a:r>
              <a:rPr lang="en-US" b="1" dirty="0" smtClean="0">
                <a:solidFill>
                  <a:schemeClr val="tx1">
                    <a:lumMod val="75000"/>
                    <a:lumOff val="25000"/>
                  </a:schemeClr>
                </a:solidFill>
              </a:rPr>
              <a:t>Real-life applications</a:t>
            </a:r>
          </a:p>
          <a:p>
            <a:pPr>
              <a:buNone/>
            </a:pPr>
            <a:endParaRPr lang="en-US" dirty="0">
              <a:solidFill>
                <a:schemeClr val="tx1">
                  <a:lumMod val="75000"/>
                  <a:lumOff val="25000"/>
                </a:schemeClr>
              </a:solidFill>
            </a:endParaRPr>
          </a:p>
        </p:txBody>
      </p:sp>
      <p:sp>
        <p:nvSpPr>
          <p:cNvPr id="13" name="24-Point Star 12"/>
          <p:cNvSpPr/>
          <p:nvPr/>
        </p:nvSpPr>
        <p:spPr>
          <a:xfrm>
            <a:off x="5562600" y="3657600"/>
            <a:ext cx="3222625" cy="1565275"/>
          </a:xfrm>
          <a:prstGeom prst="star2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smtClean="0"/>
              <a:t>Fully buzzword compliant!</a:t>
            </a:r>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3" grpId="0" animBg="1"/>
    </p:bld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96925" y="3705225"/>
            <a:ext cx="7772400" cy="1500187"/>
          </a:xfrm>
        </p:spPr>
        <p:txBody>
          <a:bodyPr>
            <a:normAutofit/>
          </a:bodyPr>
          <a:lstStyle/>
          <a:p>
            <a:pPr algn="r"/>
            <a:r>
              <a:rPr lang="en-US" sz="2600" b="1" dirty="0" smtClean="0">
                <a:solidFill>
                  <a:schemeClr val="bg1">
                    <a:lumMod val="50000"/>
                  </a:schemeClr>
                </a:solidFill>
              </a:rPr>
              <a:t>Ruby + </a:t>
            </a:r>
            <a:r>
              <a:rPr lang="en-US" sz="2600" b="1" dirty="0" err="1" smtClean="0">
                <a:solidFill>
                  <a:schemeClr val="bg1">
                    <a:lumMod val="50000"/>
                  </a:schemeClr>
                </a:solidFill>
              </a:rPr>
              <a:t>FireEagle</a:t>
            </a:r>
            <a:r>
              <a:rPr lang="en-US" sz="2600" b="1" dirty="0" smtClean="0">
                <a:solidFill>
                  <a:schemeClr val="bg1">
                    <a:lumMod val="50000"/>
                  </a:schemeClr>
                </a:solidFill>
              </a:rPr>
              <a:t> via XMPP</a:t>
            </a:r>
          </a:p>
        </p:txBody>
      </p:sp>
      <p:sp>
        <p:nvSpPr>
          <p:cNvPr id="6" name="Rectangle 5"/>
          <p:cNvSpPr/>
          <p:nvPr/>
        </p:nvSpPr>
        <p:spPr>
          <a:xfrm>
            <a:off x="444500" y="1302504"/>
            <a:ext cx="8547100" cy="3139321"/>
          </a:xfrm>
          <a:prstGeom prst="rect">
            <a:avLst/>
          </a:prstGeom>
        </p:spPr>
        <p:txBody>
          <a:bodyPr wrap="square">
            <a:spAutoFit/>
          </a:bodyPr>
          <a:lstStyle/>
          <a:p>
            <a:r>
              <a:rPr lang="en-US" dirty="0" smtClean="0">
                <a:solidFill>
                  <a:srgbClr val="000000"/>
                </a:solidFill>
                <a:latin typeface="+mj-lt"/>
              </a:rPr>
              <a:t>require</a:t>
            </a:r>
            <a:r>
              <a:rPr lang="en-US" dirty="0" smtClean="0">
                <a:solidFill>
                  <a:srgbClr val="808080"/>
                </a:solidFill>
                <a:latin typeface="+mj-lt"/>
              </a:rPr>
              <a:t> </a:t>
            </a:r>
            <a:r>
              <a:rPr lang="en-US" dirty="0" smtClean="0">
                <a:solidFill>
                  <a:srgbClr val="7F007F"/>
                </a:solidFill>
                <a:latin typeface="+mj-lt"/>
              </a:rPr>
              <a:t>'</a:t>
            </a:r>
            <a:r>
              <a:rPr lang="en-US" dirty="0" err="1" smtClean="0">
                <a:solidFill>
                  <a:srgbClr val="7F007F"/>
                </a:solidFill>
                <a:latin typeface="+mj-lt"/>
              </a:rPr>
              <a:t>fire_hydrant</a:t>
            </a:r>
            <a:r>
              <a:rPr lang="en-US" dirty="0" smtClean="0">
                <a:solidFill>
                  <a:srgbClr val="7F007F"/>
                </a:solidFill>
                <a:latin typeface="+mj-lt"/>
              </a:rPr>
              <a:t>'</a:t>
            </a:r>
            <a:endParaRPr lang="en-US" dirty="0" smtClean="0">
              <a:solidFill>
                <a:srgbClr val="808080"/>
              </a:solidFill>
              <a:latin typeface="+mj-lt"/>
            </a:endParaRPr>
          </a:p>
          <a:p>
            <a:r>
              <a:rPr lang="en-US" dirty="0" smtClean="0">
                <a:solidFill>
                  <a:srgbClr val="000000"/>
                </a:solidFill>
                <a:latin typeface="+mj-lt"/>
              </a:rPr>
              <a:t>require</a:t>
            </a:r>
            <a:r>
              <a:rPr lang="en-US" dirty="0" smtClean="0">
                <a:solidFill>
                  <a:srgbClr val="808080"/>
                </a:solidFill>
                <a:latin typeface="+mj-lt"/>
              </a:rPr>
              <a:t> </a:t>
            </a:r>
            <a:r>
              <a:rPr lang="en-US" dirty="0" smtClean="0">
                <a:solidFill>
                  <a:srgbClr val="7F007F"/>
                </a:solidFill>
                <a:latin typeface="+mj-lt"/>
              </a:rPr>
              <a:t>'</a:t>
            </a:r>
            <a:r>
              <a:rPr lang="en-US" dirty="0" err="1" smtClean="0">
                <a:solidFill>
                  <a:srgbClr val="7F007F"/>
                </a:solidFill>
                <a:latin typeface="+mj-lt"/>
              </a:rPr>
              <a:t>yaml</a:t>
            </a:r>
            <a:r>
              <a:rPr lang="en-US" dirty="0" smtClean="0">
                <a:solidFill>
                  <a:srgbClr val="7F007F"/>
                </a:solidFill>
                <a:latin typeface="+mj-lt"/>
              </a:rPr>
              <a:t>'</a:t>
            </a:r>
            <a:endParaRPr lang="en-US" dirty="0" smtClean="0">
              <a:solidFill>
                <a:srgbClr val="808080"/>
              </a:solidFill>
              <a:latin typeface="+mj-lt"/>
            </a:endParaRPr>
          </a:p>
          <a:p>
            <a:endParaRPr lang="en-US" dirty="0" smtClean="0">
              <a:solidFill>
                <a:srgbClr val="808080"/>
              </a:solidFill>
              <a:latin typeface="+mj-lt"/>
            </a:endParaRPr>
          </a:p>
          <a:p>
            <a:r>
              <a:rPr lang="en-US" dirty="0" smtClean="0">
                <a:solidFill>
                  <a:srgbClr val="000000"/>
                </a:solidFill>
                <a:latin typeface="+mj-lt"/>
              </a:rPr>
              <a:t>hydrant</a:t>
            </a:r>
            <a:r>
              <a:rPr lang="en-US" dirty="0" smtClean="0">
                <a:solidFill>
                  <a:srgbClr val="808080"/>
                </a:solidFill>
                <a:latin typeface="+mj-lt"/>
              </a:rPr>
              <a:t> </a:t>
            </a:r>
            <a:r>
              <a:rPr lang="en-US" b="1" dirty="0" smtClean="0">
                <a:solidFill>
                  <a:srgbClr val="000000"/>
                </a:solidFill>
                <a:latin typeface="+mj-lt"/>
              </a:rPr>
              <a:t>=</a:t>
            </a:r>
            <a:r>
              <a:rPr lang="en-US" b="1" dirty="0" smtClean="0">
                <a:solidFill>
                  <a:srgbClr val="808080"/>
                </a:solidFill>
                <a:latin typeface="+mj-lt"/>
              </a:rPr>
              <a:t> </a:t>
            </a:r>
            <a:r>
              <a:rPr lang="en-US" dirty="0" err="1" smtClean="0">
                <a:solidFill>
                  <a:srgbClr val="000000"/>
                </a:solidFill>
                <a:latin typeface="+mj-lt"/>
              </a:rPr>
              <a:t>FireHydrant.new</a:t>
            </a:r>
            <a:r>
              <a:rPr lang="en-US" dirty="0" smtClean="0">
                <a:solidFill>
                  <a:srgbClr val="000000"/>
                </a:solidFill>
                <a:latin typeface="+mj-lt"/>
              </a:rPr>
              <a:t>(</a:t>
            </a:r>
            <a:r>
              <a:rPr lang="en-US" dirty="0" err="1" smtClean="0">
                <a:solidFill>
                  <a:srgbClr val="000000"/>
                </a:solidFill>
                <a:latin typeface="+mj-lt"/>
              </a:rPr>
              <a:t>YAML.load</a:t>
            </a:r>
            <a:r>
              <a:rPr lang="en-US" dirty="0" smtClean="0">
                <a:solidFill>
                  <a:srgbClr val="000000"/>
                </a:solidFill>
                <a:latin typeface="+mj-lt"/>
              </a:rPr>
              <a:t>(</a:t>
            </a:r>
            <a:r>
              <a:rPr lang="en-US" dirty="0" err="1" smtClean="0">
                <a:solidFill>
                  <a:srgbClr val="000000"/>
                </a:solidFill>
                <a:latin typeface="+mj-lt"/>
              </a:rPr>
              <a:t>File.read</a:t>
            </a:r>
            <a:r>
              <a:rPr lang="en-US" dirty="0" smtClean="0">
                <a:solidFill>
                  <a:srgbClr val="000000"/>
                </a:solidFill>
                <a:latin typeface="+mj-lt"/>
              </a:rPr>
              <a:t>(</a:t>
            </a:r>
            <a:r>
              <a:rPr lang="en-US" dirty="0" smtClean="0">
                <a:solidFill>
                  <a:srgbClr val="7F007F"/>
                </a:solidFill>
                <a:latin typeface="+mj-lt"/>
              </a:rPr>
              <a:t>"config.yml"</a:t>
            </a:r>
            <a:r>
              <a:rPr lang="en-US" dirty="0" smtClean="0">
                <a:solidFill>
                  <a:srgbClr val="000000"/>
                </a:solidFill>
                <a:latin typeface="+mj-lt"/>
              </a:rPr>
              <a:t>)))</a:t>
            </a:r>
            <a:endParaRPr lang="en-US" dirty="0" smtClean="0">
              <a:solidFill>
                <a:srgbClr val="808080"/>
              </a:solidFill>
              <a:latin typeface="+mj-lt"/>
            </a:endParaRPr>
          </a:p>
          <a:p>
            <a:endParaRPr lang="en-US" dirty="0" smtClean="0">
              <a:solidFill>
                <a:srgbClr val="808080"/>
              </a:solidFill>
              <a:latin typeface="+mj-lt"/>
            </a:endParaRPr>
          </a:p>
          <a:p>
            <a:r>
              <a:rPr lang="en-US" dirty="0" err="1" smtClean="0">
                <a:solidFill>
                  <a:srgbClr val="000000"/>
                </a:solidFill>
                <a:latin typeface="+mj-lt"/>
              </a:rPr>
              <a:t>hydrant</a:t>
            </a:r>
            <a:r>
              <a:rPr lang="en-US" b="1" dirty="0" err="1" smtClean="0">
                <a:solidFill>
                  <a:srgbClr val="000000"/>
                </a:solidFill>
                <a:latin typeface="+mj-lt"/>
              </a:rPr>
              <a:t>.on_location_update</a:t>
            </a:r>
            <a:r>
              <a:rPr lang="en-US" b="1" dirty="0" smtClean="0">
                <a:solidFill>
                  <a:srgbClr val="808080"/>
                </a:solidFill>
                <a:latin typeface="+mj-lt"/>
              </a:rPr>
              <a:t> </a:t>
            </a:r>
            <a:r>
              <a:rPr lang="en-US" b="1" dirty="0" smtClean="0">
                <a:solidFill>
                  <a:srgbClr val="00007F"/>
                </a:solidFill>
                <a:latin typeface="+mj-lt"/>
              </a:rPr>
              <a:t>do</a:t>
            </a:r>
            <a:r>
              <a:rPr lang="en-US" b="1" dirty="0" smtClean="0">
                <a:solidFill>
                  <a:srgbClr val="808080"/>
                </a:solidFill>
                <a:latin typeface="+mj-lt"/>
              </a:rPr>
              <a:t> </a:t>
            </a:r>
            <a:r>
              <a:rPr lang="en-US" b="1" dirty="0" smtClean="0">
                <a:solidFill>
                  <a:srgbClr val="000000"/>
                </a:solidFill>
                <a:latin typeface="+mj-lt"/>
              </a:rPr>
              <a:t>|user|</a:t>
            </a:r>
            <a:endParaRPr lang="en-US" b="1" dirty="0" smtClean="0">
              <a:solidFill>
                <a:srgbClr val="808080"/>
              </a:solidFill>
              <a:latin typeface="+mj-lt"/>
            </a:endParaRPr>
          </a:p>
          <a:p>
            <a:r>
              <a:rPr lang="en-US" dirty="0" smtClean="0">
                <a:solidFill>
                  <a:srgbClr val="808080"/>
                </a:solidFill>
                <a:latin typeface="+mj-lt"/>
              </a:rPr>
              <a:t>  </a:t>
            </a:r>
            <a:r>
              <a:rPr lang="en-US" dirty="0" smtClean="0">
                <a:solidFill>
                  <a:srgbClr val="000000"/>
                </a:solidFill>
                <a:latin typeface="+mj-lt"/>
              </a:rPr>
              <a:t>puts</a:t>
            </a:r>
            <a:r>
              <a:rPr lang="en-US" dirty="0" smtClean="0">
                <a:solidFill>
                  <a:srgbClr val="808080"/>
                </a:solidFill>
                <a:latin typeface="+mj-lt"/>
              </a:rPr>
              <a:t> </a:t>
            </a:r>
            <a:r>
              <a:rPr lang="en-US" dirty="0" smtClean="0">
                <a:solidFill>
                  <a:srgbClr val="7F007F"/>
                </a:solidFill>
                <a:latin typeface="+mj-lt"/>
              </a:rPr>
              <a:t>"</a:t>
            </a:r>
            <a:r>
              <a:rPr lang="en-US" b="1" dirty="0" smtClean="0">
                <a:solidFill>
                  <a:srgbClr val="000000"/>
                </a:solidFill>
                <a:latin typeface="+mj-lt"/>
              </a:rPr>
              <a:t>#{</a:t>
            </a:r>
            <a:r>
              <a:rPr lang="en-US" b="1" dirty="0" err="1" smtClean="0">
                <a:solidFill>
                  <a:srgbClr val="000000"/>
                </a:solidFill>
                <a:latin typeface="+mj-lt"/>
              </a:rPr>
              <a:t>user.token</a:t>
            </a:r>
            <a:r>
              <a:rPr lang="en-US" b="1" dirty="0" smtClean="0">
                <a:solidFill>
                  <a:srgbClr val="000000"/>
                </a:solidFill>
                <a:latin typeface="+mj-lt"/>
              </a:rPr>
              <a:t>}</a:t>
            </a:r>
            <a:r>
              <a:rPr lang="en-US" b="1" dirty="0" smtClean="0">
                <a:solidFill>
                  <a:srgbClr val="7F007F"/>
                </a:solidFill>
                <a:latin typeface="+mj-lt"/>
              </a:rPr>
              <a:t> has moved to </a:t>
            </a:r>
            <a:r>
              <a:rPr lang="en-US" b="1" dirty="0" smtClean="0">
                <a:solidFill>
                  <a:srgbClr val="000000"/>
                </a:solidFill>
                <a:latin typeface="+mj-lt"/>
              </a:rPr>
              <a:t>#{</a:t>
            </a:r>
            <a:r>
              <a:rPr lang="en-US" b="1" dirty="0" err="1" smtClean="0">
                <a:solidFill>
                  <a:srgbClr val="000000"/>
                </a:solidFill>
                <a:latin typeface="+mj-lt"/>
              </a:rPr>
              <a:t>user.locations.first</a:t>
            </a:r>
            <a:r>
              <a:rPr lang="en-US" b="1" dirty="0" smtClean="0">
                <a:solidFill>
                  <a:srgbClr val="000000"/>
                </a:solidFill>
                <a:latin typeface="+mj-lt"/>
              </a:rPr>
              <a:t>}</a:t>
            </a:r>
            <a:r>
              <a:rPr lang="en-US" b="1" dirty="0" smtClean="0">
                <a:solidFill>
                  <a:srgbClr val="7F007F"/>
                </a:solidFill>
                <a:latin typeface="+mj-lt"/>
              </a:rPr>
              <a:t>."</a:t>
            </a:r>
            <a:endParaRPr lang="en-US" b="1" dirty="0" smtClean="0">
              <a:solidFill>
                <a:srgbClr val="808080"/>
              </a:solidFill>
              <a:latin typeface="+mj-lt"/>
            </a:endParaRPr>
          </a:p>
          <a:p>
            <a:r>
              <a:rPr lang="en-US" b="1" dirty="0" smtClean="0">
                <a:solidFill>
                  <a:srgbClr val="00007F"/>
                </a:solidFill>
                <a:latin typeface="+mj-lt"/>
              </a:rPr>
              <a:t>end</a:t>
            </a:r>
            <a:endParaRPr lang="en-US" b="1" dirty="0" smtClean="0">
              <a:solidFill>
                <a:srgbClr val="808080"/>
              </a:solidFill>
              <a:latin typeface="+mj-lt"/>
            </a:endParaRPr>
          </a:p>
          <a:p>
            <a:endParaRPr lang="en-US" dirty="0" smtClean="0">
              <a:solidFill>
                <a:srgbClr val="808080"/>
              </a:solidFill>
              <a:latin typeface="+mj-lt"/>
            </a:endParaRPr>
          </a:p>
          <a:p>
            <a:r>
              <a:rPr lang="en-US" dirty="0" err="1" smtClean="0">
                <a:solidFill>
                  <a:srgbClr val="000000"/>
                </a:solidFill>
                <a:latin typeface="+mj-lt"/>
              </a:rPr>
              <a:t>hydrant</a:t>
            </a:r>
            <a:r>
              <a:rPr lang="en-US" b="1" dirty="0" err="1" smtClean="0">
                <a:solidFill>
                  <a:srgbClr val="000000"/>
                </a:solidFill>
                <a:latin typeface="+mj-lt"/>
              </a:rPr>
              <a:t>.run</a:t>
            </a:r>
            <a:r>
              <a:rPr lang="en-US" b="1" dirty="0" smtClean="0">
                <a:solidFill>
                  <a:srgbClr val="000000"/>
                </a:solidFill>
                <a:latin typeface="+mj-lt"/>
              </a:rPr>
              <a:t>!</a:t>
            </a:r>
            <a:endParaRPr lang="en-US" sz="2400" b="1" dirty="0" smtClean="0">
              <a:solidFill>
                <a:srgbClr val="000000"/>
              </a:solidFill>
              <a:latin typeface="+mj-lt"/>
            </a:endParaRPr>
          </a:p>
          <a:p>
            <a:endParaRPr lang="en-US" dirty="0" smtClean="0">
              <a:solidFill>
                <a:schemeClr val="bg1">
                  <a:lumMod val="65000"/>
                </a:schemeClr>
              </a:solidFill>
              <a:latin typeface="+mj-lt"/>
            </a:endParaRPr>
          </a:p>
        </p:txBody>
      </p:sp>
      <p:sp>
        <p:nvSpPr>
          <p:cNvPr id="4" name="Rectangular Callout 3"/>
          <p:cNvSpPr/>
          <p:nvPr/>
        </p:nvSpPr>
        <p:spPr>
          <a:xfrm>
            <a:off x="6645275" y="2876550"/>
            <a:ext cx="2117725" cy="736600"/>
          </a:xfrm>
          <a:prstGeom prst="wedgeRectCallout">
            <a:avLst>
              <a:gd name="adj1" fmla="val -65092"/>
              <a:gd name="adj2" fmla="val -299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Push notifications</a:t>
            </a:r>
            <a:endParaRPr lang="en-US" b="1" dirty="0">
              <a:solidFill>
                <a:schemeClr val="tx1"/>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96925" y="3705225"/>
            <a:ext cx="7772400" cy="1500187"/>
          </a:xfrm>
        </p:spPr>
        <p:txBody>
          <a:bodyPr>
            <a:normAutofit/>
          </a:bodyPr>
          <a:lstStyle/>
          <a:p>
            <a:pPr algn="r"/>
            <a:r>
              <a:rPr lang="en-US" sz="3000" b="1" dirty="0" smtClean="0">
                <a:solidFill>
                  <a:schemeClr val="tx1">
                    <a:lumMod val="75000"/>
                    <a:lumOff val="25000"/>
                  </a:schemeClr>
                </a:solidFill>
              </a:rPr>
              <a:t>XMPP / Jabber Servers</a:t>
            </a:r>
            <a:endParaRPr lang="en-US" sz="3000" b="1" dirty="0">
              <a:solidFill>
                <a:schemeClr val="tx1">
                  <a:lumMod val="75000"/>
                  <a:lumOff val="25000"/>
                </a:schemeClr>
              </a:solidFill>
            </a:endParaRPr>
          </a:p>
        </p:txBody>
      </p:sp>
      <p:sp>
        <p:nvSpPr>
          <p:cNvPr id="9" name="Rectangle 8"/>
          <p:cNvSpPr/>
          <p:nvPr/>
        </p:nvSpPr>
        <p:spPr>
          <a:xfrm>
            <a:off x="444500" y="1302504"/>
            <a:ext cx="4864100" cy="1938992"/>
          </a:xfrm>
          <a:prstGeom prst="rect">
            <a:avLst/>
          </a:prstGeom>
        </p:spPr>
        <p:txBody>
          <a:bodyPr wrap="square">
            <a:spAutoFit/>
          </a:bodyPr>
          <a:lstStyle/>
          <a:p>
            <a:r>
              <a:rPr lang="en-US" sz="3000" b="1" dirty="0" err="1" smtClean="0">
                <a:solidFill>
                  <a:srgbClr val="000000"/>
                </a:solidFill>
                <a:latin typeface="+mj-lt"/>
              </a:rPr>
              <a:t>Ejabberd</a:t>
            </a:r>
            <a:r>
              <a:rPr lang="en-US" sz="3000" b="1" dirty="0" smtClean="0">
                <a:solidFill>
                  <a:srgbClr val="000000"/>
                </a:solidFill>
                <a:latin typeface="+mj-lt"/>
              </a:rPr>
              <a:t>			</a:t>
            </a:r>
            <a:r>
              <a:rPr lang="en-US" sz="3000" b="1" dirty="0" err="1" smtClean="0">
                <a:solidFill>
                  <a:srgbClr val="000000"/>
                </a:solidFill>
                <a:latin typeface="+mj-lt"/>
              </a:rPr>
              <a:t>Erlang</a:t>
            </a:r>
            <a:endParaRPr lang="en-US" sz="3000" b="1" dirty="0" smtClean="0">
              <a:solidFill>
                <a:srgbClr val="000000"/>
              </a:solidFill>
              <a:latin typeface="+mj-lt"/>
            </a:endParaRPr>
          </a:p>
          <a:p>
            <a:r>
              <a:rPr lang="en-US" sz="3000" b="1" dirty="0" err="1" smtClean="0">
                <a:solidFill>
                  <a:srgbClr val="000000"/>
                </a:solidFill>
                <a:latin typeface="+mj-lt"/>
              </a:rPr>
              <a:t>Djabberd</a:t>
            </a:r>
            <a:r>
              <a:rPr lang="en-US" sz="3000" b="1" dirty="0" smtClean="0">
                <a:solidFill>
                  <a:srgbClr val="000000"/>
                </a:solidFill>
                <a:latin typeface="+mj-lt"/>
              </a:rPr>
              <a:t>			Perl</a:t>
            </a:r>
          </a:p>
          <a:p>
            <a:r>
              <a:rPr lang="en-US" sz="3000" b="1" dirty="0" err="1" smtClean="0">
                <a:solidFill>
                  <a:srgbClr val="000000"/>
                </a:solidFill>
                <a:latin typeface="+mj-lt"/>
              </a:rPr>
              <a:t>OpenFire</a:t>
            </a:r>
            <a:r>
              <a:rPr lang="en-US" sz="3000" b="1" dirty="0" smtClean="0">
                <a:solidFill>
                  <a:srgbClr val="000000"/>
                </a:solidFill>
                <a:latin typeface="+mj-lt"/>
              </a:rPr>
              <a:t>			Java</a:t>
            </a:r>
          </a:p>
          <a:p>
            <a:r>
              <a:rPr lang="en-US" sz="3000" b="1" dirty="0" err="1" smtClean="0">
                <a:solidFill>
                  <a:srgbClr val="000000"/>
                </a:solidFill>
                <a:latin typeface="+mj-lt"/>
              </a:rPr>
              <a:t>Tigase</a:t>
            </a:r>
            <a:r>
              <a:rPr lang="en-US" sz="3000" b="1" dirty="0" smtClean="0">
                <a:solidFill>
                  <a:srgbClr val="000000"/>
                </a:solidFill>
                <a:latin typeface="+mj-lt"/>
              </a:rPr>
              <a:t>			Java</a:t>
            </a:r>
            <a:endParaRPr lang="en-US" sz="3000" b="1" dirty="0" smtClean="0">
              <a:solidFill>
                <a:schemeClr val="bg1">
                  <a:lumMod val="65000"/>
                </a:schemeClr>
              </a:solidFill>
              <a:latin typeface="+mj-lt"/>
            </a:endParaRPr>
          </a:p>
        </p:txBody>
      </p:sp>
      <p:sp>
        <p:nvSpPr>
          <p:cNvPr id="10" name="Rectangular Callout 9"/>
          <p:cNvSpPr/>
          <p:nvPr/>
        </p:nvSpPr>
        <p:spPr>
          <a:xfrm>
            <a:off x="5676900" y="2416175"/>
            <a:ext cx="2578100" cy="736600"/>
          </a:xfrm>
          <a:prstGeom prst="wedgeRectCallout">
            <a:avLst>
              <a:gd name="adj1" fmla="val -65092"/>
              <a:gd name="adj2" fmla="val -299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0000"/>
                </a:solidFill>
              </a:rPr>
              <a:t>RPM, GUI, shiny</a:t>
            </a:r>
            <a:endParaRPr lang="en-US" b="1" dirty="0">
              <a:solidFill>
                <a:srgbClr val="000000"/>
              </a:solidFill>
            </a:endParaRPr>
          </a:p>
        </p:txBody>
      </p:sp>
      <p:sp>
        <p:nvSpPr>
          <p:cNvPr id="11" name="Rectangular Callout 10"/>
          <p:cNvSpPr/>
          <p:nvPr/>
        </p:nvSpPr>
        <p:spPr>
          <a:xfrm>
            <a:off x="5676900" y="1495425"/>
            <a:ext cx="2578100" cy="736600"/>
          </a:xfrm>
          <a:prstGeom prst="wedgeRectCallout">
            <a:avLst>
              <a:gd name="adj1" fmla="val -65092"/>
              <a:gd name="adj2" fmla="val -299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rgbClr val="000000"/>
                </a:solidFill>
              </a:rPr>
              <a:t>Defacto</a:t>
            </a:r>
            <a:r>
              <a:rPr lang="en-US" b="1" dirty="0" smtClean="0">
                <a:solidFill>
                  <a:srgbClr val="000000"/>
                </a:solidFill>
              </a:rPr>
              <a:t> XMPP server</a:t>
            </a:r>
            <a:endParaRPr lang="en-US" b="1" dirty="0">
              <a:solidFill>
                <a:srgbClr val="000000"/>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ext Placeholder 1"/>
          <p:cNvSpPr txBox="1">
            <a:spLocks/>
          </p:cNvSpPr>
          <p:nvPr/>
        </p:nvSpPr>
        <p:spPr>
          <a:xfrm>
            <a:off x="796925" y="3886200"/>
            <a:ext cx="7772400" cy="1500187"/>
          </a:xfrm>
          <a:prstGeom prst="rect">
            <a:avLst/>
          </a:prstGeom>
        </p:spPr>
        <p:txBody>
          <a:bodyPr>
            <a:normAutofit/>
          </a:bodyPr>
          <a:lstStyle/>
          <a:p>
            <a:pPr marL="342900" marR="0" lvl="0" indent="-342900" algn="ctr" defTabSz="914400" rtl="0" eaLnBrk="1" fontAlgn="auto" latinLnBrk="0" hangingPunct="1">
              <a:lnSpc>
                <a:spcPct val="100000"/>
              </a:lnSpc>
              <a:spcBef>
                <a:spcPct val="20000"/>
              </a:spcBef>
              <a:spcAft>
                <a:spcPts val="0"/>
              </a:spcAft>
              <a:buClrTx/>
              <a:buSzTx/>
              <a:tabLst/>
              <a:defRPr/>
            </a:pPr>
            <a:r>
              <a:rPr lang="en-US" sz="3500" b="1" dirty="0" smtClean="0">
                <a:solidFill>
                  <a:srgbClr val="D50000"/>
                </a:solidFill>
              </a:rPr>
              <a:t>A</a:t>
            </a:r>
            <a:r>
              <a:rPr lang="en-US" sz="3500" b="1" dirty="0" smtClean="0">
                <a:solidFill>
                  <a:schemeClr val="tx1">
                    <a:lumMod val="75000"/>
                    <a:lumOff val="25000"/>
                  </a:schemeClr>
                </a:solidFill>
              </a:rPr>
              <a:t>dvanced </a:t>
            </a:r>
            <a:r>
              <a:rPr lang="en-US" sz="3500" b="1" dirty="0" smtClean="0">
                <a:solidFill>
                  <a:srgbClr val="D50000"/>
                </a:solidFill>
              </a:rPr>
              <a:t>M</a:t>
            </a:r>
            <a:r>
              <a:rPr lang="en-US" sz="3500" b="1" dirty="0" smtClean="0">
                <a:solidFill>
                  <a:schemeClr val="tx1">
                    <a:lumMod val="75000"/>
                    <a:lumOff val="25000"/>
                  </a:schemeClr>
                </a:solidFill>
              </a:rPr>
              <a:t>essage </a:t>
            </a:r>
            <a:r>
              <a:rPr lang="en-US" sz="3500" b="1" dirty="0" smtClean="0">
                <a:solidFill>
                  <a:srgbClr val="D50000"/>
                </a:solidFill>
              </a:rPr>
              <a:t>Q</a:t>
            </a:r>
            <a:r>
              <a:rPr lang="en-US" sz="3500" b="1" dirty="0" smtClean="0">
                <a:solidFill>
                  <a:schemeClr val="tx1">
                    <a:lumMod val="75000"/>
                    <a:lumOff val="25000"/>
                  </a:schemeClr>
                </a:solidFill>
              </a:rPr>
              <a:t>ueuing </a:t>
            </a:r>
            <a:r>
              <a:rPr lang="en-US" sz="3500" b="1" dirty="0" smtClean="0">
                <a:solidFill>
                  <a:srgbClr val="D50000"/>
                </a:solidFill>
              </a:rPr>
              <a:t>P</a:t>
            </a:r>
            <a:r>
              <a:rPr lang="en-US" sz="3500" b="1" dirty="0" smtClean="0">
                <a:solidFill>
                  <a:schemeClr val="tx1">
                    <a:lumMod val="75000"/>
                    <a:lumOff val="25000"/>
                  </a:schemeClr>
                </a:solidFill>
              </a:rPr>
              <a:t>rotocol (AMQP)</a:t>
            </a:r>
          </a:p>
        </p:txBody>
      </p:sp>
      <p:sp>
        <p:nvSpPr>
          <p:cNvPr id="4" name="Text Placeholder 1"/>
          <p:cNvSpPr txBox="1">
            <a:spLocks/>
          </p:cNvSpPr>
          <p:nvPr/>
        </p:nvSpPr>
        <p:spPr>
          <a:xfrm>
            <a:off x="796925" y="666750"/>
            <a:ext cx="7772400" cy="1500187"/>
          </a:xfrm>
          <a:prstGeom prst="rect">
            <a:avLst/>
          </a:prstGeom>
        </p:spPr>
        <p:txBody>
          <a:bodyPr>
            <a:normAutofit/>
          </a:bodyPr>
          <a:lstStyle/>
          <a:p>
            <a:pPr marL="342900" marR="0" lvl="0" indent="-342900" defTabSz="914400" rtl="0" eaLnBrk="1" fontAlgn="auto" latinLnBrk="0" hangingPunct="1">
              <a:lnSpc>
                <a:spcPct val="100000"/>
              </a:lnSpc>
              <a:spcBef>
                <a:spcPct val="20000"/>
              </a:spcBef>
              <a:spcAft>
                <a:spcPts val="0"/>
              </a:spcAft>
              <a:buClrTx/>
              <a:buSzTx/>
              <a:tabLst/>
              <a:defRPr/>
            </a:pPr>
            <a:endParaRPr kumimoji="0" lang="en-US" sz="2500" b="1" i="1" u="none" strike="noStrike" kern="1200" cap="none" spc="0" normalizeH="0" baseline="0" noProof="0" dirty="0" smtClean="0">
              <a:ln>
                <a:noFill/>
              </a:ln>
              <a:solidFill>
                <a:schemeClr val="tx1">
                  <a:lumMod val="75000"/>
                  <a:lumOff val="25000"/>
                </a:schemeClr>
              </a:solidFill>
              <a:effectLst/>
              <a:uLnTx/>
              <a:uFillTx/>
              <a:latin typeface="+mn-lt"/>
              <a:ea typeface="+mn-ea"/>
              <a:cs typeface="+mn-cs"/>
            </a:endParaRPr>
          </a:p>
        </p:txBody>
      </p:sp>
      <p:pic>
        <p:nvPicPr>
          <p:cNvPr id="5" name="Picture 5"/>
          <p:cNvPicPr>
            <a:picLocks noChangeAspect="1" noChangeArrowheads="1"/>
          </p:cNvPicPr>
          <p:nvPr/>
        </p:nvPicPr>
        <p:blipFill>
          <a:blip r:embed="rId3"/>
          <a:srcRect/>
          <a:stretch>
            <a:fillRect/>
          </a:stretch>
        </p:blipFill>
        <p:spPr bwMode="auto">
          <a:xfrm>
            <a:off x="4038600" y="914400"/>
            <a:ext cx="1447800" cy="1447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96925" y="3705225"/>
            <a:ext cx="7772400" cy="1500187"/>
          </a:xfrm>
        </p:spPr>
        <p:txBody>
          <a:bodyPr>
            <a:normAutofit/>
          </a:bodyPr>
          <a:lstStyle/>
          <a:p>
            <a:pPr algn="r"/>
            <a:r>
              <a:rPr lang="en-US" sz="3000" b="1" dirty="0" smtClean="0">
                <a:solidFill>
                  <a:schemeClr val="tx1">
                    <a:lumMod val="75000"/>
                    <a:lumOff val="25000"/>
                  </a:schemeClr>
                </a:solidFill>
              </a:rPr>
              <a:t>AMQP Working Group (16 companies)</a:t>
            </a:r>
            <a:endParaRPr lang="en-US" sz="3000" b="1" dirty="0">
              <a:solidFill>
                <a:schemeClr val="tx1">
                  <a:lumMod val="75000"/>
                  <a:lumOff val="25000"/>
                </a:schemeClr>
              </a:solidFill>
            </a:endParaRPr>
          </a:p>
        </p:txBody>
      </p:sp>
      <p:pic>
        <p:nvPicPr>
          <p:cNvPr id="120834" name="Picture 2" descr="C:\Users\Ilya Grigorik\Desktop\MeshU\goldman-sachs-logo.gif"/>
          <p:cNvPicPr>
            <a:picLocks noChangeAspect="1" noChangeArrowheads="1"/>
          </p:cNvPicPr>
          <p:nvPr/>
        </p:nvPicPr>
        <p:blipFill>
          <a:blip r:embed="rId3"/>
          <a:srcRect/>
          <a:stretch>
            <a:fillRect/>
          </a:stretch>
        </p:blipFill>
        <p:spPr bwMode="auto">
          <a:xfrm>
            <a:off x="6965950" y="666750"/>
            <a:ext cx="1289050" cy="1285335"/>
          </a:xfrm>
          <a:prstGeom prst="rect">
            <a:avLst/>
          </a:prstGeom>
          <a:noFill/>
        </p:spPr>
      </p:pic>
      <p:pic>
        <p:nvPicPr>
          <p:cNvPr id="13" name="Picture 12" descr="cisco.png"/>
          <p:cNvPicPr>
            <a:picLocks noChangeAspect="1"/>
          </p:cNvPicPr>
          <p:nvPr/>
        </p:nvPicPr>
        <p:blipFill>
          <a:blip r:embed="rId4"/>
          <a:stretch>
            <a:fillRect/>
          </a:stretch>
        </p:blipFill>
        <p:spPr>
          <a:xfrm>
            <a:off x="796925" y="850900"/>
            <a:ext cx="1317517" cy="699294"/>
          </a:xfrm>
          <a:prstGeom prst="rect">
            <a:avLst/>
          </a:prstGeom>
        </p:spPr>
      </p:pic>
      <p:pic>
        <p:nvPicPr>
          <p:cNvPr id="14" name="Picture 13" descr="jp.png"/>
          <p:cNvPicPr>
            <a:picLocks noChangeAspect="1"/>
          </p:cNvPicPr>
          <p:nvPr/>
        </p:nvPicPr>
        <p:blipFill>
          <a:blip r:embed="rId5" cstate="print"/>
          <a:stretch>
            <a:fillRect/>
          </a:stretch>
        </p:blipFill>
        <p:spPr>
          <a:xfrm>
            <a:off x="612775" y="2139950"/>
            <a:ext cx="2859030" cy="298705"/>
          </a:xfrm>
          <a:prstGeom prst="rect">
            <a:avLst/>
          </a:prstGeom>
        </p:spPr>
      </p:pic>
      <p:pic>
        <p:nvPicPr>
          <p:cNvPr id="18" name="Picture 17" descr="redhat_logo.png"/>
          <p:cNvPicPr>
            <a:picLocks noChangeAspect="1"/>
          </p:cNvPicPr>
          <p:nvPr/>
        </p:nvPicPr>
        <p:blipFill>
          <a:blip r:embed="rId6"/>
          <a:stretch>
            <a:fillRect/>
          </a:stretch>
        </p:blipFill>
        <p:spPr>
          <a:xfrm>
            <a:off x="3190875" y="666750"/>
            <a:ext cx="3406775" cy="1022033"/>
          </a:xfrm>
          <a:prstGeom prst="rect">
            <a:avLst/>
          </a:prstGeom>
        </p:spPr>
      </p:pic>
      <p:pic>
        <p:nvPicPr>
          <p:cNvPr id="19" name="Picture 18" descr="msft.png"/>
          <p:cNvPicPr>
            <a:picLocks noChangeAspect="1"/>
          </p:cNvPicPr>
          <p:nvPr/>
        </p:nvPicPr>
        <p:blipFill>
          <a:blip r:embed="rId7"/>
          <a:stretch>
            <a:fillRect/>
          </a:stretch>
        </p:blipFill>
        <p:spPr>
          <a:xfrm>
            <a:off x="4019550" y="1863725"/>
            <a:ext cx="2578100" cy="683196"/>
          </a:xfrm>
          <a:prstGeom prst="rect">
            <a:avLst/>
          </a:prstGeom>
        </p:spPr>
      </p:pic>
      <p:sp>
        <p:nvSpPr>
          <p:cNvPr id="20" name="Rectangle 19"/>
          <p:cNvSpPr/>
          <p:nvPr/>
        </p:nvSpPr>
        <p:spPr>
          <a:xfrm>
            <a:off x="889000" y="3429000"/>
            <a:ext cx="7642224" cy="446276"/>
          </a:xfrm>
          <a:prstGeom prst="rect">
            <a:avLst/>
          </a:prstGeom>
        </p:spPr>
        <p:txBody>
          <a:bodyPr wrap="square">
            <a:spAutoFit/>
          </a:bodyPr>
          <a:lstStyle/>
          <a:p>
            <a:r>
              <a:rPr lang="en-US" sz="2300" i="1" dirty="0" smtClean="0">
                <a:solidFill>
                  <a:srgbClr val="C00000"/>
                </a:solidFill>
              </a:rPr>
              <a:t>“AMQP is an open Internet Protocol for Business Messaging”</a:t>
            </a:r>
            <a:endParaRPr lang="en-US" sz="2300" i="1" dirty="0">
              <a:solidFill>
                <a:srgbClr val="C00000"/>
              </a:solidFill>
            </a:endParaRPr>
          </a:p>
        </p:txBody>
      </p:sp>
      <p:pic>
        <p:nvPicPr>
          <p:cNvPr id="21" name="Picture 5"/>
          <p:cNvPicPr>
            <a:picLocks noChangeAspect="1" noChangeArrowheads="1"/>
          </p:cNvPicPr>
          <p:nvPr/>
        </p:nvPicPr>
        <p:blipFill>
          <a:blip r:embed="rId8"/>
          <a:srcRect/>
          <a:stretch>
            <a:fillRect/>
          </a:stretch>
        </p:blipFill>
        <p:spPr bwMode="auto">
          <a:xfrm>
            <a:off x="889000" y="4349750"/>
            <a:ext cx="920750" cy="9207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96925" y="3705225"/>
            <a:ext cx="7772400" cy="1500187"/>
          </a:xfrm>
        </p:spPr>
        <p:txBody>
          <a:bodyPr>
            <a:normAutofit/>
          </a:bodyPr>
          <a:lstStyle/>
          <a:p>
            <a:pPr algn="r"/>
            <a:r>
              <a:rPr lang="en-US" sz="3000" b="1" dirty="0" smtClean="0">
                <a:solidFill>
                  <a:schemeClr val="tx1">
                    <a:lumMod val="75000"/>
                    <a:lumOff val="25000"/>
                  </a:schemeClr>
                </a:solidFill>
              </a:rPr>
              <a:t>AMQP Architecture</a:t>
            </a:r>
            <a:endParaRPr lang="en-US" sz="3000" b="1" dirty="0">
              <a:solidFill>
                <a:schemeClr val="tx1">
                  <a:lumMod val="75000"/>
                  <a:lumOff val="25000"/>
                </a:schemeClr>
              </a:solidFill>
            </a:endParaRPr>
          </a:p>
        </p:txBody>
      </p:sp>
      <p:pic>
        <p:nvPicPr>
          <p:cNvPr id="121860" name="Picture 4"/>
          <p:cNvPicPr>
            <a:picLocks noChangeAspect="1" noChangeArrowheads="1"/>
          </p:cNvPicPr>
          <p:nvPr/>
        </p:nvPicPr>
        <p:blipFill>
          <a:blip r:embed="rId3"/>
          <a:srcRect/>
          <a:stretch>
            <a:fillRect/>
          </a:stretch>
        </p:blipFill>
        <p:spPr bwMode="auto">
          <a:xfrm>
            <a:off x="4111625" y="2047875"/>
            <a:ext cx="2387600" cy="1990725"/>
          </a:xfrm>
          <a:prstGeom prst="rect">
            <a:avLst/>
          </a:prstGeom>
          <a:noFill/>
          <a:ln w="9525">
            <a:noFill/>
            <a:miter lim="800000"/>
            <a:headEnd/>
            <a:tailEnd/>
          </a:ln>
          <a:effectLst/>
        </p:spPr>
      </p:pic>
      <p:sp>
        <p:nvSpPr>
          <p:cNvPr id="12" name="Rectangular Callout 11"/>
          <p:cNvSpPr/>
          <p:nvPr/>
        </p:nvSpPr>
        <p:spPr>
          <a:xfrm>
            <a:off x="2546350" y="4257675"/>
            <a:ext cx="2117725" cy="736600"/>
          </a:xfrm>
          <a:prstGeom prst="wedgeRectCallout">
            <a:avLst>
              <a:gd name="adj1" fmla="val 32060"/>
              <a:gd name="adj2" fmla="val -795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0000"/>
                </a:solidFill>
              </a:rPr>
              <a:t>Publisher</a:t>
            </a:r>
            <a:endParaRPr lang="en-US" b="1" dirty="0">
              <a:solidFill>
                <a:srgbClr val="000000"/>
              </a:solidFill>
            </a:endParaRPr>
          </a:p>
        </p:txBody>
      </p:sp>
      <p:sp>
        <p:nvSpPr>
          <p:cNvPr id="15" name="Rectangular Callout 14"/>
          <p:cNvSpPr/>
          <p:nvPr/>
        </p:nvSpPr>
        <p:spPr>
          <a:xfrm>
            <a:off x="2606675" y="1095375"/>
            <a:ext cx="2117725" cy="736600"/>
          </a:xfrm>
          <a:prstGeom prst="wedgeRectCallout">
            <a:avLst>
              <a:gd name="adj1" fmla="val 33679"/>
              <a:gd name="adj2" fmla="val 833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AMQP Broker</a:t>
            </a:r>
            <a:endParaRPr lang="en-US" b="1" dirty="0">
              <a:solidFill>
                <a:schemeClr val="tx1"/>
              </a:solidFill>
            </a:endParaRPr>
          </a:p>
        </p:txBody>
      </p:sp>
      <p:sp>
        <p:nvSpPr>
          <p:cNvPr id="16" name="Rectangular Callout 15"/>
          <p:cNvSpPr/>
          <p:nvPr/>
        </p:nvSpPr>
        <p:spPr>
          <a:xfrm>
            <a:off x="6229350" y="1092200"/>
            <a:ext cx="2117725" cy="736600"/>
          </a:xfrm>
          <a:prstGeom prst="wedgeRectCallout">
            <a:avLst>
              <a:gd name="adj1" fmla="val -38105"/>
              <a:gd name="adj2" fmla="val 84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0000"/>
                </a:solidFill>
              </a:rPr>
              <a:t>Consumer</a:t>
            </a:r>
            <a:endParaRPr lang="en-US" b="1" dirty="0">
              <a:solidFill>
                <a:srgbClr val="000000"/>
              </a:solidFill>
            </a:endParaRPr>
          </a:p>
        </p:txBody>
      </p:sp>
      <p:pic>
        <p:nvPicPr>
          <p:cNvPr id="17" name="Picture 5"/>
          <p:cNvPicPr>
            <a:picLocks noChangeAspect="1" noChangeArrowheads="1"/>
          </p:cNvPicPr>
          <p:nvPr/>
        </p:nvPicPr>
        <p:blipFill>
          <a:blip r:embed="rId4"/>
          <a:srcRect/>
          <a:stretch>
            <a:fillRect/>
          </a:stretch>
        </p:blipFill>
        <p:spPr bwMode="auto">
          <a:xfrm>
            <a:off x="889000" y="4349750"/>
            <a:ext cx="920750" cy="9207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96925" y="3705225"/>
            <a:ext cx="7772400" cy="1500187"/>
          </a:xfrm>
        </p:spPr>
        <p:txBody>
          <a:bodyPr>
            <a:normAutofit/>
          </a:bodyPr>
          <a:lstStyle/>
          <a:p>
            <a:pPr algn="r"/>
            <a:r>
              <a:rPr lang="en-US" sz="3000" b="1" dirty="0" smtClean="0">
                <a:solidFill>
                  <a:schemeClr val="tx1">
                    <a:lumMod val="75000"/>
                    <a:lumOff val="25000"/>
                  </a:schemeClr>
                </a:solidFill>
              </a:rPr>
              <a:t>AMQP Clustering</a:t>
            </a:r>
            <a:endParaRPr lang="en-US" sz="3000" b="1" dirty="0">
              <a:solidFill>
                <a:schemeClr val="tx1">
                  <a:lumMod val="75000"/>
                  <a:lumOff val="25000"/>
                </a:schemeClr>
              </a:solidFill>
            </a:endParaRPr>
          </a:p>
        </p:txBody>
      </p:sp>
      <p:sp>
        <p:nvSpPr>
          <p:cNvPr id="15" name="Rectangular Callout 14"/>
          <p:cNvSpPr/>
          <p:nvPr/>
        </p:nvSpPr>
        <p:spPr>
          <a:xfrm>
            <a:off x="981075" y="574675"/>
            <a:ext cx="2117725" cy="736600"/>
          </a:xfrm>
          <a:prstGeom prst="wedgeRectCallout">
            <a:avLst>
              <a:gd name="adj1" fmla="val 33679"/>
              <a:gd name="adj2" fmla="val 833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0000"/>
                </a:solidFill>
              </a:rPr>
              <a:t>Broker Clustering</a:t>
            </a:r>
            <a:endParaRPr lang="en-US" b="1" dirty="0">
              <a:solidFill>
                <a:srgbClr val="000000"/>
              </a:solidFill>
            </a:endParaRPr>
          </a:p>
        </p:txBody>
      </p:sp>
      <p:pic>
        <p:nvPicPr>
          <p:cNvPr id="122883" name="Picture 3"/>
          <p:cNvPicPr>
            <a:picLocks noChangeAspect="1" noChangeArrowheads="1"/>
          </p:cNvPicPr>
          <p:nvPr/>
        </p:nvPicPr>
        <p:blipFill>
          <a:blip r:embed="rId3"/>
          <a:srcRect/>
          <a:stretch>
            <a:fillRect/>
          </a:stretch>
        </p:blipFill>
        <p:spPr bwMode="auto">
          <a:xfrm>
            <a:off x="2730500" y="1035050"/>
            <a:ext cx="4078287" cy="3759200"/>
          </a:xfrm>
          <a:prstGeom prst="rect">
            <a:avLst/>
          </a:prstGeom>
          <a:noFill/>
          <a:ln w="9525">
            <a:noFill/>
            <a:miter lim="800000"/>
            <a:headEnd/>
            <a:tailEnd/>
          </a:ln>
          <a:effectLst/>
        </p:spPr>
      </p:pic>
      <p:pic>
        <p:nvPicPr>
          <p:cNvPr id="10" name="Picture 5"/>
          <p:cNvPicPr>
            <a:picLocks noChangeAspect="1" noChangeArrowheads="1"/>
          </p:cNvPicPr>
          <p:nvPr/>
        </p:nvPicPr>
        <p:blipFill>
          <a:blip r:embed="rId4"/>
          <a:srcRect/>
          <a:stretch>
            <a:fillRect/>
          </a:stretch>
        </p:blipFill>
        <p:spPr bwMode="auto">
          <a:xfrm>
            <a:off x="889000" y="4349750"/>
            <a:ext cx="920750" cy="9207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96925" y="3705225"/>
            <a:ext cx="7772400" cy="1500187"/>
          </a:xfrm>
        </p:spPr>
        <p:txBody>
          <a:bodyPr>
            <a:normAutofit/>
          </a:bodyPr>
          <a:lstStyle/>
          <a:p>
            <a:pPr algn="r"/>
            <a:r>
              <a:rPr lang="en-US" sz="3000" b="1" dirty="0" smtClean="0">
                <a:solidFill>
                  <a:schemeClr val="tx1">
                    <a:lumMod val="75000"/>
                    <a:lumOff val="25000"/>
                  </a:schemeClr>
                </a:solidFill>
              </a:rPr>
              <a:t>AMQP Broker Internals</a:t>
            </a:r>
            <a:endParaRPr lang="en-US" sz="3000" b="1" dirty="0">
              <a:solidFill>
                <a:schemeClr val="tx1">
                  <a:lumMod val="75000"/>
                  <a:lumOff val="25000"/>
                </a:schemeClr>
              </a:solidFill>
            </a:endParaRPr>
          </a:p>
        </p:txBody>
      </p:sp>
      <p:pic>
        <p:nvPicPr>
          <p:cNvPr id="121861" name="Picture 5"/>
          <p:cNvPicPr>
            <a:picLocks noChangeAspect="1" noChangeArrowheads="1"/>
          </p:cNvPicPr>
          <p:nvPr/>
        </p:nvPicPr>
        <p:blipFill>
          <a:blip r:embed="rId3"/>
          <a:srcRect/>
          <a:stretch>
            <a:fillRect/>
          </a:stretch>
        </p:blipFill>
        <p:spPr bwMode="auto">
          <a:xfrm>
            <a:off x="889000" y="4349750"/>
            <a:ext cx="920750" cy="920750"/>
          </a:xfrm>
          <a:prstGeom prst="rect">
            <a:avLst/>
          </a:prstGeom>
          <a:noFill/>
          <a:ln w="9525">
            <a:noFill/>
            <a:miter lim="800000"/>
            <a:headEnd/>
            <a:tailEnd/>
          </a:ln>
          <a:effectLst/>
        </p:spPr>
      </p:pic>
      <p:sp>
        <p:nvSpPr>
          <p:cNvPr id="13" name="Rectangle 12"/>
          <p:cNvSpPr/>
          <p:nvPr/>
        </p:nvSpPr>
        <p:spPr>
          <a:xfrm>
            <a:off x="889000" y="1311275"/>
            <a:ext cx="7366000" cy="128905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4" name="Rectangle 13"/>
          <p:cNvSpPr/>
          <p:nvPr/>
        </p:nvSpPr>
        <p:spPr>
          <a:xfrm>
            <a:off x="1648460" y="1472564"/>
            <a:ext cx="1565275" cy="9207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smtClean="0"/>
              <a:t>Direct Exchange</a:t>
            </a:r>
            <a:endParaRPr lang="en-US" b="1" dirty="0"/>
          </a:p>
        </p:txBody>
      </p:sp>
      <p:sp>
        <p:nvSpPr>
          <p:cNvPr id="16" name="Rectangle 15"/>
          <p:cNvSpPr/>
          <p:nvPr/>
        </p:nvSpPr>
        <p:spPr>
          <a:xfrm>
            <a:off x="3766185" y="1472564"/>
            <a:ext cx="1565275" cy="9207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smtClean="0"/>
              <a:t>Topic Exchange</a:t>
            </a:r>
            <a:endParaRPr lang="en-US" b="1" dirty="0"/>
          </a:p>
        </p:txBody>
      </p:sp>
      <p:sp>
        <p:nvSpPr>
          <p:cNvPr id="17" name="Rectangle 16"/>
          <p:cNvSpPr/>
          <p:nvPr/>
        </p:nvSpPr>
        <p:spPr>
          <a:xfrm>
            <a:off x="5883910" y="1472564"/>
            <a:ext cx="1565275" cy="9207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err="1" smtClean="0"/>
              <a:t>Fanout</a:t>
            </a:r>
            <a:r>
              <a:rPr lang="en-US" b="1" dirty="0" smtClean="0"/>
              <a:t> Exchange</a:t>
            </a:r>
            <a:endParaRPr lang="en-US" b="1" dirty="0"/>
          </a:p>
        </p:txBody>
      </p:sp>
      <p:sp>
        <p:nvSpPr>
          <p:cNvPr id="18" name="Rectangular Callout 17"/>
          <p:cNvSpPr/>
          <p:nvPr/>
        </p:nvSpPr>
        <p:spPr>
          <a:xfrm>
            <a:off x="1809751" y="228600"/>
            <a:ext cx="3867150" cy="736600"/>
          </a:xfrm>
          <a:prstGeom prst="wedgeRectCallout">
            <a:avLst>
              <a:gd name="adj1" fmla="val 59586"/>
              <a:gd name="adj2" fmla="val -206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0000"/>
                </a:solidFill>
              </a:rPr>
              <a:t>Routing key:</a:t>
            </a:r>
            <a:r>
              <a:rPr lang="en-US" b="1" dirty="0" smtClean="0"/>
              <a:t> </a:t>
            </a:r>
            <a:r>
              <a:rPr lang="en-US" b="1" dirty="0" err="1" smtClean="0">
                <a:solidFill>
                  <a:srgbClr val="C00000"/>
                </a:solidFill>
              </a:rPr>
              <a:t>usd.stock.amz</a:t>
            </a:r>
            <a:r>
              <a:rPr lang="en-US" b="1" dirty="0" smtClean="0">
                <a:solidFill>
                  <a:srgbClr val="C00000"/>
                </a:solidFill>
              </a:rPr>
              <a:t/>
            </a:r>
            <a:br>
              <a:rPr lang="en-US" b="1" dirty="0" smtClean="0">
                <a:solidFill>
                  <a:srgbClr val="C00000"/>
                </a:solidFill>
              </a:rPr>
            </a:br>
            <a:r>
              <a:rPr lang="en-US" b="1" dirty="0" smtClean="0">
                <a:solidFill>
                  <a:srgbClr val="000000"/>
                </a:solidFill>
              </a:rPr>
              <a:t>Message: I like AMZ!</a:t>
            </a:r>
            <a:r>
              <a:rPr lang="en-US" b="1" dirty="0" smtClean="0"/>
              <a:t> </a:t>
            </a:r>
            <a:endParaRPr lang="en-US" b="1" dirty="0"/>
          </a:p>
        </p:txBody>
      </p:sp>
      <p:pic>
        <p:nvPicPr>
          <p:cNvPr id="19" name="Picture 3"/>
          <p:cNvPicPr>
            <a:picLocks noChangeAspect="1" noChangeArrowheads="1"/>
          </p:cNvPicPr>
          <p:nvPr/>
        </p:nvPicPr>
        <p:blipFill>
          <a:blip r:embed="rId4"/>
          <a:srcRect/>
          <a:stretch>
            <a:fillRect/>
          </a:stretch>
        </p:blipFill>
        <p:spPr bwMode="auto">
          <a:xfrm>
            <a:off x="6045200" y="228600"/>
            <a:ext cx="423863" cy="10858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lumMod val="95000"/>
          </a:schemeClr>
        </a:solidFill>
        <a:effectLst/>
      </p:bgPr>
    </p:bg>
    <p:spTree>
      <p:nvGrpSpPr>
        <p:cNvPr id="1" name=""/>
        <p:cNvGrpSpPr/>
        <p:nvPr/>
      </p:nvGrpSpPr>
      <p:grpSpPr>
        <a:xfrm>
          <a:off x="0" y="0"/>
          <a:ext cx="0" cy="0"/>
          <a:chOff x="0" y="0"/>
          <a:chExt cx="0" cy="0"/>
        </a:xfrm>
      </p:grpSpPr>
      <p:sp>
        <p:nvSpPr>
          <p:cNvPr id="9" name="Rectangle 8"/>
          <p:cNvSpPr/>
          <p:nvPr/>
        </p:nvSpPr>
        <p:spPr>
          <a:xfrm>
            <a:off x="889000" y="1311275"/>
            <a:ext cx="7366000" cy="128905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 name="Text Placeholder 1"/>
          <p:cNvSpPr>
            <a:spLocks noGrp="1"/>
          </p:cNvSpPr>
          <p:nvPr>
            <p:ph type="body" idx="1"/>
          </p:nvPr>
        </p:nvSpPr>
        <p:spPr>
          <a:xfrm>
            <a:off x="796925" y="3705225"/>
            <a:ext cx="7772400" cy="1500187"/>
          </a:xfrm>
        </p:spPr>
        <p:txBody>
          <a:bodyPr>
            <a:normAutofit/>
          </a:bodyPr>
          <a:lstStyle/>
          <a:p>
            <a:pPr algn="r"/>
            <a:r>
              <a:rPr lang="en-US" sz="3000" b="1" dirty="0" smtClean="0">
                <a:solidFill>
                  <a:schemeClr val="tx1">
                    <a:lumMod val="75000"/>
                    <a:lumOff val="25000"/>
                  </a:schemeClr>
                </a:solidFill>
              </a:rPr>
              <a:t>AMQP Direct Exchange</a:t>
            </a:r>
            <a:endParaRPr lang="en-US" sz="3000" b="1" dirty="0">
              <a:solidFill>
                <a:schemeClr val="tx1">
                  <a:lumMod val="75000"/>
                  <a:lumOff val="25000"/>
                </a:schemeClr>
              </a:solidFill>
            </a:endParaRPr>
          </a:p>
        </p:txBody>
      </p:sp>
      <p:sp>
        <p:nvSpPr>
          <p:cNvPr id="6" name="Rectangle 5"/>
          <p:cNvSpPr/>
          <p:nvPr/>
        </p:nvSpPr>
        <p:spPr>
          <a:xfrm>
            <a:off x="1648460" y="1472564"/>
            <a:ext cx="1565275" cy="9207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smtClean="0"/>
              <a:t>Direct Exchange</a:t>
            </a:r>
            <a:endParaRPr lang="en-US" b="1" dirty="0"/>
          </a:p>
        </p:txBody>
      </p:sp>
      <p:sp>
        <p:nvSpPr>
          <p:cNvPr id="7" name="Rectangle 6"/>
          <p:cNvSpPr/>
          <p:nvPr/>
        </p:nvSpPr>
        <p:spPr>
          <a:xfrm>
            <a:off x="3766185" y="1472564"/>
            <a:ext cx="1565275" cy="9207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smtClean="0"/>
              <a:t>Topic Exchange</a:t>
            </a:r>
            <a:endParaRPr lang="en-US" b="1" dirty="0"/>
          </a:p>
        </p:txBody>
      </p:sp>
      <p:sp>
        <p:nvSpPr>
          <p:cNvPr id="8" name="Rectangle 7"/>
          <p:cNvSpPr/>
          <p:nvPr/>
        </p:nvSpPr>
        <p:spPr>
          <a:xfrm>
            <a:off x="5883910" y="1472564"/>
            <a:ext cx="1565275" cy="9207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err="1" smtClean="0"/>
              <a:t>Fanout</a:t>
            </a:r>
            <a:r>
              <a:rPr lang="en-US" b="1" dirty="0" smtClean="0"/>
              <a:t> Exchange</a:t>
            </a:r>
            <a:endParaRPr lang="en-US" b="1" dirty="0"/>
          </a:p>
        </p:txBody>
      </p:sp>
      <p:sp>
        <p:nvSpPr>
          <p:cNvPr id="12" name="Rectangular Callout 11"/>
          <p:cNvSpPr/>
          <p:nvPr/>
        </p:nvSpPr>
        <p:spPr>
          <a:xfrm>
            <a:off x="1809751" y="228600"/>
            <a:ext cx="3867150" cy="736600"/>
          </a:xfrm>
          <a:prstGeom prst="wedgeRectCallout">
            <a:avLst>
              <a:gd name="adj1" fmla="val 59586"/>
              <a:gd name="adj2" fmla="val -206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0000"/>
                </a:solidFill>
              </a:rPr>
              <a:t>Routing key:</a:t>
            </a:r>
            <a:r>
              <a:rPr lang="en-US" b="1" dirty="0" smtClean="0"/>
              <a:t> </a:t>
            </a:r>
            <a:r>
              <a:rPr lang="en-US" b="1" dirty="0" err="1" smtClean="0">
                <a:solidFill>
                  <a:srgbClr val="C00000"/>
                </a:solidFill>
              </a:rPr>
              <a:t>usd.stock.amz</a:t>
            </a:r>
            <a:r>
              <a:rPr lang="en-US" b="1" dirty="0" smtClean="0">
                <a:solidFill>
                  <a:srgbClr val="C00000"/>
                </a:solidFill>
              </a:rPr>
              <a:t/>
            </a:r>
            <a:br>
              <a:rPr lang="en-US" b="1" dirty="0" smtClean="0">
                <a:solidFill>
                  <a:srgbClr val="C00000"/>
                </a:solidFill>
              </a:rPr>
            </a:br>
            <a:r>
              <a:rPr lang="en-US" b="1" dirty="0" smtClean="0">
                <a:solidFill>
                  <a:srgbClr val="000000"/>
                </a:solidFill>
              </a:rPr>
              <a:t>Message: I like AMZ!</a:t>
            </a:r>
            <a:r>
              <a:rPr lang="en-US" b="1" dirty="0" smtClean="0"/>
              <a:t> </a:t>
            </a:r>
            <a:endParaRPr lang="en-US" b="1" dirty="0"/>
          </a:p>
        </p:txBody>
      </p:sp>
      <p:pic>
        <p:nvPicPr>
          <p:cNvPr id="124931" name="Picture 3"/>
          <p:cNvPicPr>
            <a:picLocks noChangeAspect="1" noChangeArrowheads="1"/>
          </p:cNvPicPr>
          <p:nvPr/>
        </p:nvPicPr>
        <p:blipFill>
          <a:blip r:embed="rId3"/>
          <a:srcRect/>
          <a:stretch>
            <a:fillRect/>
          </a:stretch>
        </p:blipFill>
        <p:spPr bwMode="auto">
          <a:xfrm>
            <a:off x="6045200" y="228600"/>
            <a:ext cx="423863" cy="1085850"/>
          </a:xfrm>
          <a:prstGeom prst="rect">
            <a:avLst/>
          </a:prstGeom>
          <a:noFill/>
          <a:ln w="9525">
            <a:noFill/>
            <a:miter lim="800000"/>
            <a:headEnd/>
            <a:tailEnd/>
          </a:ln>
          <a:effectLst/>
        </p:spPr>
      </p:pic>
      <p:pic>
        <p:nvPicPr>
          <p:cNvPr id="124932" name="Picture 4"/>
          <p:cNvPicPr>
            <a:picLocks noChangeAspect="1" noChangeArrowheads="1"/>
          </p:cNvPicPr>
          <p:nvPr/>
        </p:nvPicPr>
        <p:blipFill>
          <a:blip r:embed="rId4"/>
          <a:srcRect/>
          <a:stretch>
            <a:fillRect/>
          </a:stretch>
        </p:blipFill>
        <p:spPr bwMode="auto">
          <a:xfrm>
            <a:off x="3006725" y="4257675"/>
            <a:ext cx="423863" cy="1027113"/>
          </a:xfrm>
          <a:prstGeom prst="rect">
            <a:avLst/>
          </a:prstGeom>
          <a:noFill/>
          <a:ln w="9525">
            <a:noFill/>
            <a:miter lim="800000"/>
            <a:headEnd/>
            <a:tailEnd/>
          </a:ln>
          <a:effectLst/>
        </p:spPr>
      </p:pic>
      <p:sp>
        <p:nvSpPr>
          <p:cNvPr id="13" name="Rectangle 12"/>
          <p:cNvSpPr/>
          <p:nvPr/>
        </p:nvSpPr>
        <p:spPr>
          <a:xfrm>
            <a:off x="2730500" y="3428999"/>
            <a:ext cx="920750" cy="73660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smtClean="0"/>
              <a:t>Queue</a:t>
            </a:r>
            <a:endParaRPr lang="en-US" b="1" dirty="0"/>
          </a:p>
        </p:txBody>
      </p:sp>
      <p:sp>
        <p:nvSpPr>
          <p:cNvPr id="14" name="Rectangular Callout 13"/>
          <p:cNvSpPr/>
          <p:nvPr/>
        </p:nvSpPr>
        <p:spPr>
          <a:xfrm>
            <a:off x="4111625" y="3429000"/>
            <a:ext cx="3867150" cy="736600"/>
          </a:xfrm>
          <a:prstGeom prst="wedgeRectCallout">
            <a:avLst>
              <a:gd name="adj1" fmla="val -56867"/>
              <a:gd name="adj2" fmla="val -206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0000"/>
                </a:solidFill>
              </a:rPr>
              <a:t>Name: </a:t>
            </a:r>
            <a:r>
              <a:rPr lang="en-US" b="1" dirty="0" err="1" smtClean="0">
                <a:solidFill>
                  <a:srgbClr val="000000"/>
                </a:solidFill>
              </a:rPr>
              <a:t>amazon</a:t>
            </a:r>
            <a:r>
              <a:rPr lang="en-US" b="1" dirty="0" smtClean="0"/>
              <a:t/>
            </a:r>
            <a:br>
              <a:rPr lang="en-US" b="1" dirty="0" smtClean="0"/>
            </a:br>
            <a:r>
              <a:rPr lang="en-US" b="1" dirty="0" smtClean="0">
                <a:solidFill>
                  <a:srgbClr val="000000"/>
                </a:solidFill>
              </a:rPr>
              <a:t>Bind:</a:t>
            </a:r>
            <a:r>
              <a:rPr lang="en-US" b="1" dirty="0" smtClean="0"/>
              <a:t> </a:t>
            </a:r>
            <a:r>
              <a:rPr lang="en-US" b="1" dirty="0" err="1" smtClean="0">
                <a:solidFill>
                  <a:srgbClr val="C00000"/>
                </a:solidFill>
              </a:rPr>
              <a:t>usd.stock.amz</a:t>
            </a:r>
            <a:endParaRPr lang="en-US" b="1" dirty="0">
              <a:solidFill>
                <a:srgbClr val="C00000"/>
              </a:solidFill>
            </a:endParaRPr>
          </a:p>
        </p:txBody>
      </p:sp>
      <p:cxnSp>
        <p:nvCxnSpPr>
          <p:cNvPr id="16" name="Straight Arrow Connector 15"/>
          <p:cNvCxnSpPr>
            <a:stCxn id="13" idx="0"/>
            <a:endCxn id="6" idx="2"/>
          </p:cNvCxnSpPr>
          <p:nvPr/>
        </p:nvCxnSpPr>
        <p:spPr>
          <a:xfrm rot="16200000" flipV="1">
            <a:off x="2293145" y="2531268"/>
            <a:ext cx="1035685" cy="75977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lumMod val="95000"/>
          </a:schemeClr>
        </a:solidFill>
        <a:effectLst/>
      </p:bgPr>
    </p:bg>
    <p:spTree>
      <p:nvGrpSpPr>
        <p:cNvPr id="1" name=""/>
        <p:cNvGrpSpPr/>
        <p:nvPr/>
      </p:nvGrpSpPr>
      <p:grpSpPr>
        <a:xfrm>
          <a:off x="0" y="0"/>
          <a:ext cx="0" cy="0"/>
          <a:chOff x="0" y="0"/>
          <a:chExt cx="0" cy="0"/>
        </a:xfrm>
      </p:grpSpPr>
      <p:sp>
        <p:nvSpPr>
          <p:cNvPr id="9" name="Rectangle 8"/>
          <p:cNvSpPr/>
          <p:nvPr/>
        </p:nvSpPr>
        <p:spPr>
          <a:xfrm>
            <a:off x="889000" y="1311275"/>
            <a:ext cx="7366000" cy="128905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 name="Text Placeholder 1"/>
          <p:cNvSpPr>
            <a:spLocks noGrp="1"/>
          </p:cNvSpPr>
          <p:nvPr>
            <p:ph type="body" idx="1"/>
          </p:nvPr>
        </p:nvSpPr>
        <p:spPr>
          <a:xfrm>
            <a:off x="796925" y="3705225"/>
            <a:ext cx="7772400" cy="1500187"/>
          </a:xfrm>
        </p:spPr>
        <p:txBody>
          <a:bodyPr>
            <a:normAutofit/>
          </a:bodyPr>
          <a:lstStyle/>
          <a:p>
            <a:pPr algn="r"/>
            <a:r>
              <a:rPr lang="en-US" sz="3000" b="1" dirty="0" smtClean="0">
                <a:solidFill>
                  <a:schemeClr val="tx1">
                    <a:lumMod val="75000"/>
                    <a:lumOff val="25000"/>
                  </a:schemeClr>
                </a:solidFill>
              </a:rPr>
              <a:t>AMQP Topic Exchange</a:t>
            </a:r>
            <a:endParaRPr lang="en-US" sz="3000" b="1" dirty="0">
              <a:solidFill>
                <a:schemeClr val="tx1">
                  <a:lumMod val="75000"/>
                  <a:lumOff val="25000"/>
                </a:schemeClr>
              </a:solidFill>
            </a:endParaRPr>
          </a:p>
        </p:txBody>
      </p:sp>
      <p:sp>
        <p:nvSpPr>
          <p:cNvPr id="6" name="Rectangle 5"/>
          <p:cNvSpPr/>
          <p:nvPr/>
        </p:nvSpPr>
        <p:spPr>
          <a:xfrm>
            <a:off x="1648460" y="1472564"/>
            <a:ext cx="1565275" cy="9207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smtClean="0"/>
              <a:t>Direct Exchange</a:t>
            </a:r>
            <a:endParaRPr lang="en-US" b="1" dirty="0"/>
          </a:p>
        </p:txBody>
      </p:sp>
      <p:sp>
        <p:nvSpPr>
          <p:cNvPr id="7" name="Rectangle 6"/>
          <p:cNvSpPr/>
          <p:nvPr/>
        </p:nvSpPr>
        <p:spPr>
          <a:xfrm>
            <a:off x="3766185" y="1472564"/>
            <a:ext cx="1565275" cy="9207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smtClean="0"/>
              <a:t>Topic Exchange</a:t>
            </a:r>
            <a:endParaRPr lang="en-US" b="1" dirty="0"/>
          </a:p>
        </p:txBody>
      </p:sp>
      <p:sp>
        <p:nvSpPr>
          <p:cNvPr id="8" name="Rectangle 7"/>
          <p:cNvSpPr/>
          <p:nvPr/>
        </p:nvSpPr>
        <p:spPr>
          <a:xfrm>
            <a:off x="5883910" y="1472564"/>
            <a:ext cx="1565275" cy="9207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err="1" smtClean="0"/>
              <a:t>Fanout</a:t>
            </a:r>
            <a:r>
              <a:rPr lang="en-US" b="1" dirty="0" smtClean="0"/>
              <a:t> Exchange</a:t>
            </a:r>
            <a:endParaRPr lang="en-US" b="1" dirty="0"/>
          </a:p>
        </p:txBody>
      </p:sp>
      <p:pic>
        <p:nvPicPr>
          <p:cNvPr id="124931" name="Picture 3"/>
          <p:cNvPicPr>
            <a:picLocks noChangeAspect="1" noChangeArrowheads="1"/>
          </p:cNvPicPr>
          <p:nvPr/>
        </p:nvPicPr>
        <p:blipFill>
          <a:blip r:embed="rId3"/>
          <a:srcRect/>
          <a:stretch>
            <a:fillRect/>
          </a:stretch>
        </p:blipFill>
        <p:spPr bwMode="auto">
          <a:xfrm>
            <a:off x="6045200" y="228600"/>
            <a:ext cx="423863" cy="1085850"/>
          </a:xfrm>
          <a:prstGeom prst="rect">
            <a:avLst/>
          </a:prstGeom>
          <a:noFill/>
          <a:ln w="9525">
            <a:noFill/>
            <a:miter lim="800000"/>
            <a:headEnd/>
            <a:tailEnd/>
          </a:ln>
          <a:effectLst/>
        </p:spPr>
      </p:pic>
      <p:pic>
        <p:nvPicPr>
          <p:cNvPr id="124932" name="Picture 4"/>
          <p:cNvPicPr>
            <a:picLocks noChangeAspect="1" noChangeArrowheads="1"/>
          </p:cNvPicPr>
          <p:nvPr/>
        </p:nvPicPr>
        <p:blipFill>
          <a:blip r:embed="rId4"/>
          <a:srcRect/>
          <a:stretch>
            <a:fillRect/>
          </a:stretch>
        </p:blipFill>
        <p:spPr bwMode="auto">
          <a:xfrm>
            <a:off x="3006725" y="4257675"/>
            <a:ext cx="423863" cy="1027113"/>
          </a:xfrm>
          <a:prstGeom prst="rect">
            <a:avLst/>
          </a:prstGeom>
          <a:noFill/>
          <a:ln w="9525">
            <a:noFill/>
            <a:miter lim="800000"/>
            <a:headEnd/>
            <a:tailEnd/>
          </a:ln>
          <a:effectLst/>
        </p:spPr>
      </p:pic>
      <p:sp>
        <p:nvSpPr>
          <p:cNvPr id="13" name="Rectangle 12"/>
          <p:cNvSpPr/>
          <p:nvPr/>
        </p:nvSpPr>
        <p:spPr>
          <a:xfrm>
            <a:off x="2730500" y="3428999"/>
            <a:ext cx="920750" cy="73660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smtClean="0"/>
              <a:t>Queue</a:t>
            </a:r>
            <a:endParaRPr lang="en-US" b="1" dirty="0"/>
          </a:p>
        </p:txBody>
      </p:sp>
      <p:sp>
        <p:nvSpPr>
          <p:cNvPr id="14" name="Rectangular Callout 13"/>
          <p:cNvSpPr/>
          <p:nvPr/>
        </p:nvSpPr>
        <p:spPr>
          <a:xfrm>
            <a:off x="4111625" y="3429000"/>
            <a:ext cx="3867150" cy="736600"/>
          </a:xfrm>
          <a:prstGeom prst="wedgeRectCallout">
            <a:avLst>
              <a:gd name="adj1" fmla="val -56867"/>
              <a:gd name="adj2" fmla="val -206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0000"/>
                </a:solidFill>
              </a:rPr>
              <a:t>Name: stocks</a:t>
            </a:r>
            <a:r>
              <a:rPr lang="en-US" b="1" dirty="0" smtClean="0"/>
              <a:t/>
            </a:r>
            <a:br>
              <a:rPr lang="en-US" b="1" dirty="0" smtClean="0"/>
            </a:br>
            <a:r>
              <a:rPr lang="en-US" b="1" dirty="0" smtClean="0">
                <a:solidFill>
                  <a:srgbClr val="000000"/>
                </a:solidFill>
              </a:rPr>
              <a:t>Bind:</a:t>
            </a:r>
            <a:r>
              <a:rPr lang="en-US" b="1" dirty="0" smtClean="0"/>
              <a:t> </a:t>
            </a:r>
            <a:r>
              <a:rPr lang="en-US" b="1" dirty="0" err="1" smtClean="0">
                <a:solidFill>
                  <a:srgbClr val="C00000"/>
                </a:solidFill>
              </a:rPr>
              <a:t>usd.stock</a:t>
            </a:r>
            <a:r>
              <a:rPr lang="en-US" b="1" dirty="0" smtClean="0">
                <a:solidFill>
                  <a:srgbClr val="C00000"/>
                </a:solidFill>
              </a:rPr>
              <a:t>.*</a:t>
            </a:r>
            <a:endParaRPr lang="en-US" b="1" dirty="0">
              <a:solidFill>
                <a:srgbClr val="C00000"/>
              </a:solidFill>
            </a:endParaRPr>
          </a:p>
        </p:txBody>
      </p:sp>
      <p:cxnSp>
        <p:nvCxnSpPr>
          <p:cNvPr id="16" name="Straight Arrow Connector 15"/>
          <p:cNvCxnSpPr>
            <a:stCxn id="13" idx="0"/>
            <a:endCxn id="7" idx="2"/>
          </p:cNvCxnSpPr>
          <p:nvPr/>
        </p:nvCxnSpPr>
        <p:spPr>
          <a:xfrm rot="5400000" flipH="1" flipV="1">
            <a:off x="3352007" y="2232183"/>
            <a:ext cx="1035685" cy="13579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ular Callout 14"/>
          <p:cNvSpPr/>
          <p:nvPr/>
        </p:nvSpPr>
        <p:spPr>
          <a:xfrm>
            <a:off x="1809751" y="228600"/>
            <a:ext cx="3867150" cy="736600"/>
          </a:xfrm>
          <a:prstGeom prst="wedgeRectCallout">
            <a:avLst>
              <a:gd name="adj1" fmla="val 59586"/>
              <a:gd name="adj2" fmla="val -206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0000"/>
                </a:solidFill>
              </a:rPr>
              <a:t>Routing key:</a:t>
            </a:r>
            <a:r>
              <a:rPr lang="en-US" b="1" dirty="0" smtClean="0"/>
              <a:t> </a:t>
            </a:r>
            <a:r>
              <a:rPr lang="en-US" b="1" dirty="0" err="1" smtClean="0">
                <a:solidFill>
                  <a:srgbClr val="C00000"/>
                </a:solidFill>
              </a:rPr>
              <a:t>usd.stock.amz</a:t>
            </a:r>
            <a:r>
              <a:rPr lang="en-US" b="1" dirty="0" smtClean="0">
                <a:solidFill>
                  <a:srgbClr val="C00000"/>
                </a:solidFill>
              </a:rPr>
              <a:t/>
            </a:r>
            <a:br>
              <a:rPr lang="en-US" b="1" dirty="0" smtClean="0">
                <a:solidFill>
                  <a:srgbClr val="C00000"/>
                </a:solidFill>
              </a:rPr>
            </a:br>
            <a:r>
              <a:rPr lang="en-US" b="1" dirty="0" smtClean="0">
                <a:solidFill>
                  <a:srgbClr val="000000"/>
                </a:solidFill>
              </a:rPr>
              <a:t>Message: I like AMZ!</a:t>
            </a:r>
            <a:r>
              <a:rPr lang="en-US" b="1" dirty="0" smtClean="0"/>
              <a:t> </a:t>
            </a:r>
            <a:endParaRPr lang="en-US" b="1"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lumMod val="95000"/>
          </a:schemeClr>
        </a:solidFill>
        <a:effectLst/>
      </p:bgPr>
    </p:bg>
    <p:spTree>
      <p:nvGrpSpPr>
        <p:cNvPr id="1" name=""/>
        <p:cNvGrpSpPr/>
        <p:nvPr/>
      </p:nvGrpSpPr>
      <p:grpSpPr>
        <a:xfrm>
          <a:off x="0" y="0"/>
          <a:ext cx="0" cy="0"/>
          <a:chOff x="0" y="0"/>
          <a:chExt cx="0" cy="0"/>
        </a:xfrm>
      </p:grpSpPr>
      <p:sp>
        <p:nvSpPr>
          <p:cNvPr id="9" name="Rectangle 8"/>
          <p:cNvSpPr/>
          <p:nvPr/>
        </p:nvSpPr>
        <p:spPr>
          <a:xfrm>
            <a:off x="889000" y="1311275"/>
            <a:ext cx="7366000" cy="128905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 name="Text Placeholder 1"/>
          <p:cNvSpPr>
            <a:spLocks noGrp="1"/>
          </p:cNvSpPr>
          <p:nvPr>
            <p:ph type="body" idx="1"/>
          </p:nvPr>
        </p:nvSpPr>
        <p:spPr>
          <a:xfrm>
            <a:off x="796925" y="3705225"/>
            <a:ext cx="7772400" cy="1500187"/>
          </a:xfrm>
        </p:spPr>
        <p:txBody>
          <a:bodyPr>
            <a:normAutofit/>
          </a:bodyPr>
          <a:lstStyle/>
          <a:p>
            <a:pPr algn="r"/>
            <a:r>
              <a:rPr lang="en-US" sz="3000" b="1" dirty="0" smtClean="0">
                <a:solidFill>
                  <a:schemeClr val="tx1">
                    <a:lumMod val="75000"/>
                    <a:lumOff val="25000"/>
                  </a:schemeClr>
                </a:solidFill>
              </a:rPr>
              <a:t>AMQP Topic Exchange</a:t>
            </a:r>
            <a:endParaRPr lang="en-US" sz="3000" b="1" dirty="0">
              <a:solidFill>
                <a:schemeClr val="tx1">
                  <a:lumMod val="75000"/>
                  <a:lumOff val="25000"/>
                </a:schemeClr>
              </a:solidFill>
            </a:endParaRPr>
          </a:p>
        </p:txBody>
      </p:sp>
      <p:sp>
        <p:nvSpPr>
          <p:cNvPr id="6" name="Rectangle 5"/>
          <p:cNvSpPr/>
          <p:nvPr/>
        </p:nvSpPr>
        <p:spPr>
          <a:xfrm>
            <a:off x="1648460" y="1472564"/>
            <a:ext cx="1565275" cy="9207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smtClean="0"/>
              <a:t>Direct Exchange</a:t>
            </a:r>
            <a:endParaRPr lang="en-US" b="1" dirty="0"/>
          </a:p>
        </p:txBody>
      </p:sp>
      <p:sp>
        <p:nvSpPr>
          <p:cNvPr id="7" name="Rectangle 6"/>
          <p:cNvSpPr/>
          <p:nvPr/>
        </p:nvSpPr>
        <p:spPr>
          <a:xfrm>
            <a:off x="3766185" y="1472564"/>
            <a:ext cx="1565275" cy="9207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smtClean="0"/>
              <a:t>Topic Exchange</a:t>
            </a:r>
            <a:endParaRPr lang="en-US" b="1" dirty="0"/>
          </a:p>
        </p:txBody>
      </p:sp>
      <p:sp>
        <p:nvSpPr>
          <p:cNvPr id="8" name="Rectangle 7"/>
          <p:cNvSpPr/>
          <p:nvPr/>
        </p:nvSpPr>
        <p:spPr>
          <a:xfrm>
            <a:off x="5883910" y="1472564"/>
            <a:ext cx="1565275" cy="9207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err="1" smtClean="0"/>
              <a:t>Fanout</a:t>
            </a:r>
            <a:r>
              <a:rPr lang="en-US" b="1" dirty="0" smtClean="0"/>
              <a:t> Exchange</a:t>
            </a:r>
            <a:endParaRPr lang="en-US" b="1" dirty="0"/>
          </a:p>
        </p:txBody>
      </p:sp>
      <p:sp>
        <p:nvSpPr>
          <p:cNvPr id="12" name="Rectangular Callout 11"/>
          <p:cNvSpPr/>
          <p:nvPr/>
        </p:nvSpPr>
        <p:spPr>
          <a:xfrm>
            <a:off x="1809751" y="228600"/>
            <a:ext cx="3867150" cy="736600"/>
          </a:xfrm>
          <a:prstGeom prst="wedgeRectCallout">
            <a:avLst>
              <a:gd name="adj1" fmla="val 59586"/>
              <a:gd name="adj2" fmla="val -206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0000"/>
                </a:solidFill>
              </a:rPr>
              <a:t>Routing key:</a:t>
            </a:r>
            <a:r>
              <a:rPr lang="en-US" b="1" dirty="0" smtClean="0"/>
              <a:t> </a:t>
            </a:r>
            <a:r>
              <a:rPr lang="en-US" b="1" dirty="0" err="1" smtClean="0">
                <a:solidFill>
                  <a:srgbClr val="C00000"/>
                </a:solidFill>
              </a:rPr>
              <a:t>usd.stock.msft</a:t>
            </a:r>
            <a:r>
              <a:rPr lang="en-US" b="1" dirty="0" smtClean="0">
                <a:solidFill>
                  <a:srgbClr val="C00000"/>
                </a:solidFill>
              </a:rPr>
              <a:t/>
            </a:r>
            <a:br>
              <a:rPr lang="en-US" b="1" dirty="0" smtClean="0">
                <a:solidFill>
                  <a:srgbClr val="C00000"/>
                </a:solidFill>
              </a:rPr>
            </a:br>
            <a:r>
              <a:rPr lang="en-US" b="1" dirty="0" smtClean="0">
                <a:solidFill>
                  <a:srgbClr val="000000"/>
                </a:solidFill>
              </a:rPr>
              <a:t>Message: I like Microsoft! </a:t>
            </a:r>
            <a:endParaRPr lang="en-US" b="1" dirty="0">
              <a:solidFill>
                <a:srgbClr val="000000"/>
              </a:solidFill>
            </a:endParaRPr>
          </a:p>
        </p:txBody>
      </p:sp>
      <p:pic>
        <p:nvPicPr>
          <p:cNvPr id="124931" name="Picture 3"/>
          <p:cNvPicPr>
            <a:picLocks noChangeAspect="1" noChangeArrowheads="1"/>
          </p:cNvPicPr>
          <p:nvPr/>
        </p:nvPicPr>
        <p:blipFill>
          <a:blip r:embed="rId3"/>
          <a:srcRect/>
          <a:stretch>
            <a:fillRect/>
          </a:stretch>
        </p:blipFill>
        <p:spPr bwMode="auto">
          <a:xfrm>
            <a:off x="6045200" y="228600"/>
            <a:ext cx="423863" cy="1085850"/>
          </a:xfrm>
          <a:prstGeom prst="rect">
            <a:avLst/>
          </a:prstGeom>
          <a:noFill/>
          <a:ln w="9525">
            <a:noFill/>
            <a:miter lim="800000"/>
            <a:headEnd/>
            <a:tailEnd/>
          </a:ln>
          <a:effectLst/>
        </p:spPr>
      </p:pic>
      <p:sp>
        <p:nvSpPr>
          <p:cNvPr id="14" name="Rectangular Callout 13"/>
          <p:cNvSpPr/>
          <p:nvPr/>
        </p:nvSpPr>
        <p:spPr>
          <a:xfrm>
            <a:off x="4111625" y="3429000"/>
            <a:ext cx="3867150" cy="736600"/>
          </a:xfrm>
          <a:prstGeom prst="wedgeRectCallout">
            <a:avLst>
              <a:gd name="adj1" fmla="val -56867"/>
              <a:gd name="adj2" fmla="val -206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0000"/>
                </a:solidFill>
              </a:rPr>
              <a:t> Message: I like Microsoft! </a:t>
            </a:r>
            <a:endParaRPr lang="en-US" b="1" dirty="0">
              <a:solidFill>
                <a:srgbClr val="000000"/>
              </a:solidFill>
            </a:endParaRPr>
          </a:p>
        </p:txBody>
      </p:sp>
      <p:cxnSp>
        <p:nvCxnSpPr>
          <p:cNvPr id="16" name="Straight Arrow Connector 15"/>
          <p:cNvCxnSpPr/>
          <p:nvPr/>
        </p:nvCxnSpPr>
        <p:spPr>
          <a:xfrm rot="5400000">
            <a:off x="3352007" y="2232183"/>
            <a:ext cx="1035685" cy="13579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pic>
        <p:nvPicPr>
          <p:cNvPr id="15" name="Picture 3"/>
          <p:cNvPicPr>
            <a:picLocks noChangeAspect="1" noChangeArrowheads="1"/>
          </p:cNvPicPr>
          <p:nvPr/>
        </p:nvPicPr>
        <p:blipFill>
          <a:blip r:embed="rId4"/>
          <a:srcRect/>
          <a:stretch>
            <a:fillRect/>
          </a:stretch>
        </p:blipFill>
        <p:spPr bwMode="auto">
          <a:xfrm>
            <a:off x="3031807" y="3919537"/>
            <a:ext cx="423863" cy="1350963"/>
          </a:xfrm>
          <a:prstGeom prst="rect">
            <a:avLst/>
          </a:prstGeom>
          <a:noFill/>
          <a:ln w="9525">
            <a:noFill/>
            <a:miter lim="800000"/>
            <a:headEnd/>
            <a:tailEnd/>
          </a:ln>
          <a:effectLst/>
        </p:spPr>
      </p:pic>
      <p:sp>
        <p:nvSpPr>
          <p:cNvPr id="13" name="Rectangle 12"/>
          <p:cNvSpPr/>
          <p:nvPr/>
        </p:nvSpPr>
        <p:spPr>
          <a:xfrm>
            <a:off x="2730500" y="3428999"/>
            <a:ext cx="920750" cy="73660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smtClean="0"/>
              <a:t>Queue</a:t>
            </a:r>
            <a:endParaRPr lang="en-US" b="1"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143000" y="4495800"/>
            <a:ext cx="7772400" cy="1500187"/>
          </a:xfrm>
        </p:spPr>
        <p:txBody>
          <a:bodyPr>
            <a:normAutofit/>
          </a:bodyPr>
          <a:lstStyle/>
          <a:p>
            <a:pPr algn="r"/>
            <a:r>
              <a:rPr lang="en-US" sz="3000" b="1" dirty="0" smtClean="0">
                <a:solidFill>
                  <a:schemeClr val="tx1">
                    <a:lumMod val="75000"/>
                    <a:lumOff val="25000"/>
                  </a:schemeClr>
                </a:solidFill>
              </a:rPr>
              <a:t>The Hype! Make it stop!</a:t>
            </a:r>
          </a:p>
        </p:txBody>
      </p:sp>
      <p:pic>
        <p:nvPicPr>
          <p:cNvPr id="6" name="Picture 5" descr="Screen shot 2009-10-11 at 10.05.36 AM.png"/>
          <p:cNvPicPr>
            <a:picLocks noChangeAspect="1"/>
          </p:cNvPicPr>
          <p:nvPr/>
        </p:nvPicPr>
        <p:blipFill>
          <a:blip r:embed="rId3"/>
          <a:stretch>
            <a:fillRect/>
          </a:stretch>
        </p:blipFill>
        <p:spPr>
          <a:xfrm>
            <a:off x="3886200" y="228600"/>
            <a:ext cx="4924425" cy="3736286"/>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descr="Screen shot 2009-10-11 at 10.06.55 AM.png"/>
          <p:cNvPicPr>
            <a:picLocks noChangeAspect="1"/>
          </p:cNvPicPr>
          <p:nvPr/>
        </p:nvPicPr>
        <p:blipFill>
          <a:blip r:embed="rId4"/>
          <a:stretch>
            <a:fillRect/>
          </a:stretch>
        </p:blipFill>
        <p:spPr>
          <a:xfrm>
            <a:off x="2286000" y="685800"/>
            <a:ext cx="6135962" cy="3575050"/>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descr="Screen shot 2009-10-11 at 10.07.14 AM.png"/>
          <p:cNvPicPr>
            <a:picLocks noChangeAspect="1"/>
          </p:cNvPicPr>
          <p:nvPr/>
        </p:nvPicPr>
        <p:blipFill>
          <a:blip r:embed="rId5"/>
          <a:stretch>
            <a:fillRect/>
          </a:stretch>
        </p:blipFill>
        <p:spPr>
          <a:xfrm>
            <a:off x="2819400" y="1066800"/>
            <a:ext cx="4329154" cy="3460750"/>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descr="Screen shot 2009-10-11 at 10.09.08 AM.png"/>
          <p:cNvPicPr>
            <a:picLocks noChangeAspect="1"/>
          </p:cNvPicPr>
          <p:nvPr/>
        </p:nvPicPr>
        <p:blipFill>
          <a:blip r:embed="rId6"/>
          <a:stretch>
            <a:fillRect/>
          </a:stretch>
        </p:blipFill>
        <p:spPr>
          <a:xfrm>
            <a:off x="914400" y="1295400"/>
            <a:ext cx="6705599" cy="3704377"/>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descr="Screen shot 2009-10-11 at 10.10.42 AM.png"/>
          <p:cNvPicPr>
            <a:picLocks noChangeAspect="1"/>
          </p:cNvPicPr>
          <p:nvPr/>
        </p:nvPicPr>
        <p:blipFill>
          <a:blip r:embed="rId7"/>
          <a:stretch>
            <a:fillRect/>
          </a:stretch>
        </p:blipFill>
        <p:spPr>
          <a:xfrm>
            <a:off x="914400" y="609600"/>
            <a:ext cx="7010400" cy="4430184"/>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lumMod val="95000"/>
          </a:schemeClr>
        </a:solidFill>
        <a:effectLst/>
      </p:bgPr>
    </p:bg>
    <p:spTree>
      <p:nvGrpSpPr>
        <p:cNvPr id="1" name=""/>
        <p:cNvGrpSpPr/>
        <p:nvPr/>
      </p:nvGrpSpPr>
      <p:grpSpPr>
        <a:xfrm>
          <a:off x="0" y="0"/>
          <a:ext cx="0" cy="0"/>
          <a:chOff x="0" y="0"/>
          <a:chExt cx="0" cy="0"/>
        </a:xfrm>
      </p:grpSpPr>
      <p:sp>
        <p:nvSpPr>
          <p:cNvPr id="9" name="Rectangle 8"/>
          <p:cNvSpPr/>
          <p:nvPr/>
        </p:nvSpPr>
        <p:spPr>
          <a:xfrm>
            <a:off x="889000" y="1311275"/>
            <a:ext cx="7366000" cy="128905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 name="Text Placeholder 1"/>
          <p:cNvSpPr>
            <a:spLocks noGrp="1"/>
          </p:cNvSpPr>
          <p:nvPr>
            <p:ph type="body" idx="1"/>
          </p:nvPr>
        </p:nvSpPr>
        <p:spPr>
          <a:xfrm>
            <a:off x="796925" y="3705225"/>
            <a:ext cx="7772400" cy="1500187"/>
          </a:xfrm>
        </p:spPr>
        <p:txBody>
          <a:bodyPr>
            <a:normAutofit/>
          </a:bodyPr>
          <a:lstStyle/>
          <a:p>
            <a:pPr algn="r"/>
            <a:r>
              <a:rPr lang="en-US" sz="3000" b="1" dirty="0" smtClean="0">
                <a:solidFill>
                  <a:schemeClr val="tx1">
                    <a:lumMod val="75000"/>
                    <a:lumOff val="25000"/>
                  </a:schemeClr>
                </a:solidFill>
              </a:rPr>
              <a:t>AMQP </a:t>
            </a:r>
            <a:r>
              <a:rPr lang="en-US" sz="3000" b="1" dirty="0" err="1" smtClean="0">
                <a:solidFill>
                  <a:schemeClr val="tx1">
                    <a:lumMod val="75000"/>
                    <a:lumOff val="25000"/>
                  </a:schemeClr>
                </a:solidFill>
              </a:rPr>
              <a:t>Fanout</a:t>
            </a:r>
            <a:r>
              <a:rPr lang="en-US" sz="3000" b="1" dirty="0" smtClean="0">
                <a:solidFill>
                  <a:schemeClr val="tx1">
                    <a:lumMod val="75000"/>
                    <a:lumOff val="25000"/>
                  </a:schemeClr>
                </a:solidFill>
              </a:rPr>
              <a:t> Exchange</a:t>
            </a:r>
            <a:endParaRPr lang="en-US" sz="3000" b="1" dirty="0">
              <a:solidFill>
                <a:schemeClr val="tx1">
                  <a:lumMod val="75000"/>
                  <a:lumOff val="25000"/>
                </a:schemeClr>
              </a:solidFill>
            </a:endParaRPr>
          </a:p>
        </p:txBody>
      </p:sp>
      <p:sp>
        <p:nvSpPr>
          <p:cNvPr id="6" name="Rectangle 5"/>
          <p:cNvSpPr/>
          <p:nvPr/>
        </p:nvSpPr>
        <p:spPr>
          <a:xfrm>
            <a:off x="1648460" y="1472564"/>
            <a:ext cx="1565275" cy="9207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smtClean="0"/>
              <a:t>Direct Exchange</a:t>
            </a:r>
            <a:endParaRPr lang="en-US" b="1" dirty="0"/>
          </a:p>
        </p:txBody>
      </p:sp>
      <p:sp>
        <p:nvSpPr>
          <p:cNvPr id="7" name="Rectangle 6"/>
          <p:cNvSpPr/>
          <p:nvPr/>
        </p:nvSpPr>
        <p:spPr>
          <a:xfrm>
            <a:off x="3766185" y="1472564"/>
            <a:ext cx="1565275" cy="9207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smtClean="0"/>
              <a:t>Topic Exchange</a:t>
            </a:r>
            <a:endParaRPr lang="en-US" b="1" dirty="0"/>
          </a:p>
        </p:txBody>
      </p:sp>
      <p:sp>
        <p:nvSpPr>
          <p:cNvPr id="8" name="Rectangle 7"/>
          <p:cNvSpPr/>
          <p:nvPr/>
        </p:nvSpPr>
        <p:spPr>
          <a:xfrm>
            <a:off x="5883910" y="1472564"/>
            <a:ext cx="1565275" cy="9207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err="1" smtClean="0"/>
              <a:t>Fanout</a:t>
            </a:r>
            <a:r>
              <a:rPr lang="en-US" b="1" dirty="0" smtClean="0"/>
              <a:t> Exchange</a:t>
            </a:r>
            <a:endParaRPr lang="en-US" b="1" dirty="0"/>
          </a:p>
        </p:txBody>
      </p:sp>
      <p:sp>
        <p:nvSpPr>
          <p:cNvPr id="12" name="Rectangular Callout 11"/>
          <p:cNvSpPr/>
          <p:nvPr/>
        </p:nvSpPr>
        <p:spPr>
          <a:xfrm>
            <a:off x="1809751" y="228600"/>
            <a:ext cx="3867150" cy="736600"/>
          </a:xfrm>
          <a:prstGeom prst="wedgeRectCallout">
            <a:avLst>
              <a:gd name="adj1" fmla="val 59586"/>
              <a:gd name="adj2" fmla="val -206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0000"/>
                </a:solidFill>
              </a:rPr>
              <a:t>Routing key:</a:t>
            </a:r>
            <a:r>
              <a:rPr lang="en-US" b="1" dirty="0" smtClean="0"/>
              <a:t> </a:t>
            </a:r>
            <a:r>
              <a:rPr lang="en-US" b="1" dirty="0" err="1" smtClean="0">
                <a:solidFill>
                  <a:srgbClr val="C00000"/>
                </a:solidFill>
              </a:rPr>
              <a:t>usd.stock.msft</a:t>
            </a:r>
            <a:r>
              <a:rPr lang="en-US" b="1" dirty="0" smtClean="0">
                <a:solidFill>
                  <a:srgbClr val="C00000"/>
                </a:solidFill>
              </a:rPr>
              <a:t/>
            </a:r>
            <a:br>
              <a:rPr lang="en-US" b="1" dirty="0" smtClean="0">
                <a:solidFill>
                  <a:srgbClr val="C00000"/>
                </a:solidFill>
              </a:rPr>
            </a:br>
            <a:r>
              <a:rPr lang="en-US" b="1" dirty="0" smtClean="0">
                <a:solidFill>
                  <a:srgbClr val="000000"/>
                </a:solidFill>
              </a:rPr>
              <a:t>Message: I like Microsoft!</a:t>
            </a:r>
            <a:r>
              <a:rPr lang="en-US" b="1" dirty="0" smtClean="0"/>
              <a:t> </a:t>
            </a:r>
            <a:endParaRPr lang="en-US" b="1" dirty="0"/>
          </a:p>
        </p:txBody>
      </p:sp>
      <p:pic>
        <p:nvPicPr>
          <p:cNvPr id="124931" name="Picture 3"/>
          <p:cNvPicPr>
            <a:picLocks noChangeAspect="1" noChangeArrowheads="1"/>
          </p:cNvPicPr>
          <p:nvPr/>
        </p:nvPicPr>
        <p:blipFill>
          <a:blip r:embed="rId3"/>
          <a:srcRect/>
          <a:stretch>
            <a:fillRect/>
          </a:stretch>
        </p:blipFill>
        <p:spPr bwMode="auto">
          <a:xfrm>
            <a:off x="6045200" y="228600"/>
            <a:ext cx="423863" cy="1085850"/>
          </a:xfrm>
          <a:prstGeom prst="rect">
            <a:avLst/>
          </a:prstGeom>
          <a:noFill/>
          <a:ln w="9525">
            <a:noFill/>
            <a:miter lim="800000"/>
            <a:headEnd/>
            <a:tailEnd/>
          </a:ln>
          <a:effectLst/>
        </p:spPr>
      </p:pic>
      <p:sp>
        <p:nvSpPr>
          <p:cNvPr id="13" name="Rectangle 12"/>
          <p:cNvSpPr/>
          <p:nvPr/>
        </p:nvSpPr>
        <p:spPr>
          <a:xfrm>
            <a:off x="2730500" y="3428999"/>
            <a:ext cx="920750" cy="73660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smtClean="0"/>
              <a:t>Queue 2</a:t>
            </a:r>
            <a:endParaRPr lang="en-US" b="1" dirty="0"/>
          </a:p>
        </p:txBody>
      </p:sp>
      <p:cxnSp>
        <p:nvCxnSpPr>
          <p:cNvPr id="16" name="Straight Arrow Connector 15"/>
          <p:cNvCxnSpPr>
            <a:stCxn id="13" idx="0"/>
            <a:endCxn id="8" idx="2"/>
          </p:cNvCxnSpPr>
          <p:nvPr/>
        </p:nvCxnSpPr>
        <p:spPr>
          <a:xfrm rot="5400000" flipH="1" flipV="1">
            <a:off x="4410869" y="1173321"/>
            <a:ext cx="1035685" cy="347567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8" name="Rectangular Callout 17"/>
          <p:cNvSpPr/>
          <p:nvPr/>
        </p:nvSpPr>
        <p:spPr>
          <a:xfrm>
            <a:off x="4111625" y="3429000"/>
            <a:ext cx="3867150" cy="736600"/>
          </a:xfrm>
          <a:prstGeom prst="wedgeRectCallout">
            <a:avLst>
              <a:gd name="adj1" fmla="val -56867"/>
              <a:gd name="adj2" fmla="val -206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0000"/>
                </a:solidFill>
              </a:rPr>
              <a:t>Name: stocks</a:t>
            </a:r>
            <a:r>
              <a:rPr lang="en-US" b="1" dirty="0" smtClean="0"/>
              <a:t/>
            </a:r>
            <a:br>
              <a:rPr lang="en-US" b="1" dirty="0" smtClean="0"/>
            </a:br>
            <a:r>
              <a:rPr lang="en-US" b="1" dirty="0" smtClean="0">
                <a:solidFill>
                  <a:srgbClr val="000000"/>
                </a:solidFill>
              </a:rPr>
              <a:t>Bind:</a:t>
            </a:r>
            <a:r>
              <a:rPr lang="en-US" b="1" dirty="0" smtClean="0"/>
              <a:t> </a:t>
            </a:r>
            <a:r>
              <a:rPr lang="en-US" b="1" dirty="0" smtClean="0">
                <a:solidFill>
                  <a:srgbClr val="C00000"/>
                </a:solidFill>
              </a:rPr>
              <a:t>“”</a:t>
            </a:r>
            <a:endParaRPr lang="en-US" b="1" dirty="0">
              <a:solidFill>
                <a:srgbClr val="C00000"/>
              </a:solidFill>
            </a:endParaRPr>
          </a:p>
        </p:txBody>
      </p:sp>
      <p:cxnSp>
        <p:nvCxnSpPr>
          <p:cNvPr id="20" name="Straight Arrow Connector 19"/>
          <p:cNvCxnSpPr>
            <a:stCxn id="19" idx="0"/>
            <a:endCxn id="8" idx="2"/>
          </p:cNvCxnSpPr>
          <p:nvPr/>
        </p:nvCxnSpPr>
        <p:spPr>
          <a:xfrm rot="5400000" flipH="1" flipV="1">
            <a:off x="3812381" y="574833"/>
            <a:ext cx="1035686" cy="46726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9" name="Rectangle 18"/>
          <p:cNvSpPr/>
          <p:nvPr/>
        </p:nvSpPr>
        <p:spPr>
          <a:xfrm>
            <a:off x="1533525" y="3429000"/>
            <a:ext cx="920750" cy="73660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smtClean="0"/>
              <a:t>Queue 1</a:t>
            </a:r>
            <a:endParaRPr lang="en-US" b="1" dirty="0"/>
          </a:p>
        </p:txBody>
      </p:sp>
      <p:pic>
        <p:nvPicPr>
          <p:cNvPr id="30" name="Picture 4"/>
          <p:cNvPicPr>
            <a:picLocks noChangeAspect="1" noChangeArrowheads="1"/>
          </p:cNvPicPr>
          <p:nvPr/>
        </p:nvPicPr>
        <p:blipFill>
          <a:blip r:embed="rId4"/>
          <a:srcRect/>
          <a:stretch>
            <a:fillRect/>
          </a:stretch>
        </p:blipFill>
        <p:spPr bwMode="auto">
          <a:xfrm>
            <a:off x="3006725" y="4257675"/>
            <a:ext cx="423863" cy="1027113"/>
          </a:xfrm>
          <a:prstGeom prst="rect">
            <a:avLst/>
          </a:prstGeom>
          <a:noFill/>
          <a:ln w="9525">
            <a:noFill/>
            <a:miter lim="800000"/>
            <a:headEnd/>
            <a:tailEnd/>
          </a:ln>
          <a:effectLst/>
        </p:spPr>
      </p:pic>
      <p:pic>
        <p:nvPicPr>
          <p:cNvPr id="31" name="Picture 4"/>
          <p:cNvPicPr>
            <a:picLocks noChangeAspect="1" noChangeArrowheads="1"/>
          </p:cNvPicPr>
          <p:nvPr/>
        </p:nvPicPr>
        <p:blipFill>
          <a:blip r:embed="rId4"/>
          <a:srcRect/>
          <a:stretch>
            <a:fillRect/>
          </a:stretch>
        </p:blipFill>
        <p:spPr bwMode="auto">
          <a:xfrm>
            <a:off x="1809750" y="4257675"/>
            <a:ext cx="423863" cy="102711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lumMod val="95000"/>
          </a:schemeClr>
        </a:solidFill>
        <a:effectLst/>
      </p:bgPr>
    </p:bg>
    <p:spTree>
      <p:nvGrpSpPr>
        <p:cNvPr id="1" name=""/>
        <p:cNvGrpSpPr/>
        <p:nvPr/>
      </p:nvGrpSpPr>
      <p:grpSpPr>
        <a:xfrm>
          <a:off x="0" y="0"/>
          <a:ext cx="0" cy="0"/>
          <a:chOff x="0" y="0"/>
          <a:chExt cx="0" cy="0"/>
        </a:xfrm>
      </p:grpSpPr>
      <p:sp>
        <p:nvSpPr>
          <p:cNvPr id="9" name="Rectangle 8"/>
          <p:cNvSpPr/>
          <p:nvPr/>
        </p:nvSpPr>
        <p:spPr>
          <a:xfrm>
            <a:off x="889000" y="1311275"/>
            <a:ext cx="7366000" cy="128905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 name="Text Placeholder 1"/>
          <p:cNvSpPr>
            <a:spLocks noGrp="1"/>
          </p:cNvSpPr>
          <p:nvPr>
            <p:ph type="body" idx="1"/>
          </p:nvPr>
        </p:nvSpPr>
        <p:spPr>
          <a:xfrm>
            <a:off x="796925" y="3705225"/>
            <a:ext cx="7772400" cy="1500187"/>
          </a:xfrm>
        </p:spPr>
        <p:txBody>
          <a:bodyPr>
            <a:normAutofit/>
          </a:bodyPr>
          <a:lstStyle/>
          <a:p>
            <a:pPr algn="r"/>
            <a:r>
              <a:rPr lang="en-US" sz="3000" b="1" dirty="0" smtClean="0">
                <a:solidFill>
                  <a:schemeClr val="tx1">
                    <a:lumMod val="75000"/>
                    <a:lumOff val="25000"/>
                  </a:schemeClr>
                </a:solidFill>
              </a:rPr>
              <a:t>AMQP </a:t>
            </a:r>
            <a:r>
              <a:rPr lang="en-US" sz="3000" b="1" dirty="0" err="1" smtClean="0">
                <a:solidFill>
                  <a:schemeClr val="tx1">
                    <a:lumMod val="75000"/>
                    <a:lumOff val="25000"/>
                  </a:schemeClr>
                </a:solidFill>
              </a:rPr>
              <a:t>Fanout</a:t>
            </a:r>
            <a:r>
              <a:rPr lang="en-US" sz="3000" b="1" dirty="0" smtClean="0">
                <a:solidFill>
                  <a:schemeClr val="tx1">
                    <a:lumMod val="75000"/>
                    <a:lumOff val="25000"/>
                  </a:schemeClr>
                </a:solidFill>
              </a:rPr>
              <a:t> Exchange</a:t>
            </a:r>
            <a:endParaRPr lang="en-US" sz="3000" b="1" dirty="0">
              <a:solidFill>
                <a:schemeClr val="tx1">
                  <a:lumMod val="75000"/>
                  <a:lumOff val="25000"/>
                </a:schemeClr>
              </a:solidFill>
            </a:endParaRPr>
          </a:p>
        </p:txBody>
      </p:sp>
      <p:sp>
        <p:nvSpPr>
          <p:cNvPr id="6" name="Rectangle 5"/>
          <p:cNvSpPr/>
          <p:nvPr/>
        </p:nvSpPr>
        <p:spPr>
          <a:xfrm>
            <a:off x="1648460" y="1472564"/>
            <a:ext cx="1565275" cy="9207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smtClean="0"/>
              <a:t>Direct Exchange</a:t>
            </a:r>
            <a:endParaRPr lang="en-US" b="1" dirty="0"/>
          </a:p>
        </p:txBody>
      </p:sp>
      <p:sp>
        <p:nvSpPr>
          <p:cNvPr id="7" name="Rectangle 6"/>
          <p:cNvSpPr/>
          <p:nvPr/>
        </p:nvSpPr>
        <p:spPr>
          <a:xfrm>
            <a:off x="3766185" y="1472564"/>
            <a:ext cx="1565275" cy="9207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smtClean="0"/>
              <a:t>Topic Exchange</a:t>
            </a:r>
            <a:endParaRPr lang="en-US" b="1" dirty="0"/>
          </a:p>
        </p:txBody>
      </p:sp>
      <p:sp>
        <p:nvSpPr>
          <p:cNvPr id="8" name="Rectangle 7"/>
          <p:cNvSpPr/>
          <p:nvPr/>
        </p:nvSpPr>
        <p:spPr>
          <a:xfrm>
            <a:off x="5883910" y="1472564"/>
            <a:ext cx="1565275" cy="9207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err="1" smtClean="0"/>
              <a:t>Fanout</a:t>
            </a:r>
            <a:r>
              <a:rPr lang="en-US" b="1" dirty="0" smtClean="0"/>
              <a:t> Exchange</a:t>
            </a:r>
            <a:endParaRPr lang="en-US" b="1" dirty="0"/>
          </a:p>
        </p:txBody>
      </p:sp>
      <p:sp>
        <p:nvSpPr>
          <p:cNvPr id="12" name="Rectangular Callout 11"/>
          <p:cNvSpPr/>
          <p:nvPr/>
        </p:nvSpPr>
        <p:spPr>
          <a:xfrm>
            <a:off x="1809751" y="228600"/>
            <a:ext cx="3867150" cy="736600"/>
          </a:xfrm>
          <a:prstGeom prst="wedgeRectCallout">
            <a:avLst>
              <a:gd name="adj1" fmla="val 59586"/>
              <a:gd name="adj2" fmla="val -206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0000"/>
                </a:solidFill>
              </a:rPr>
              <a:t>Routing key: </a:t>
            </a:r>
            <a:r>
              <a:rPr lang="en-US" b="1" dirty="0" err="1" smtClean="0">
                <a:solidFill>
                  <a:srgbClr val="C00000"/>
                </a:solidFill>
              </a:rPr>
              <a:t>usd.stock.msft</a:t>
            </a:r>
            <a:r>
              <a:rPr lang="en-US" b="1" dirty="0" smtClean="0">
                <a:solidFill>
                  <a:srgbClr val="C00000"/>
                </a:solidFill>
              </a:rPr>
              <a:t/>
            </a:r>
            <a:br>
              <a:rPr lang="en-US" b="1" dirty="0" smtClean="0">
                <a:solidFill>
                  <a:srgbClr val="C00000"/>
                </a:solidFill>
              </a:rPr>
            </a:br>
            <a:r>
              <a:rPr lang="en-US" b="1" dirty="0" smtClean="0">
                <a:solidFill>
                  <a:srgbClr val="000000"/>
                </a:solidFill>
              </a:rPr>
              <a:t>Message: I like Microsoft! </a:t>
            </a:r>
            <a:endParaRPr lang="en-US" b="1" dirty="0">
              <a:solidFill>
                <a:srgbClr val="000000"/>
              </a:solidFill>
            </a:endParaRPr>
          </a:p>
        </p:txBody>
      </p:sp>
      <p:pic>
        <p:nvPicPr>
          <p:cNvPr id="124931" name="Picture 3"/>
          <p:cNvPicPr>
            <a:picLocks noChangeAspect="1" noChangeArrowheads="1"/>
          </p:cNvPicPr>
          <p:nvPr/>
        </p:nvPicPr>
        <p:blipFill>
          <a:blip r:embed="rId3"/>
          <a:srcRect/>
          <a:stretch>
            <a:fillRect/>
          </a:stretch>
        </p:blipFill>
        <p:spPr bwMode="auto">
          <a:xfrm>
            <a:off x="6045200" y="228600"/>
            <a:ext cx="423863" cy="1085850"/>
          </a:xfrm>
          <a:prstGeom prst="rect">
            <a:avLst/>
          </a:prstGeom>
          <a:noFill/>
          <a:ln w="9525">
            <a:noFill/>
            <a:miter lim="800000"/>
            <a:headEnd/>
            <a:tailEnd/>
          </a:ln>
          <a:effectLst/>
        </p:spPr>
      </p:pic>
      <p:sp>
        <p:nvSpPr>
          <p:cNvPr id="13" name="Rectangle 12"/>
          <p:cNvSpPr/>
          <p:nvPr/>
        </p:nvSpPr>
        <p:spPr>
          <a:xfrm>
            <a:off x="2730500" y="3428999"/>
            <a:ext cx="920750" cy="73660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smtClean="0"/>
              <a:t>Queue 2</a:t>
            </a:r>
            <a:endParaRPr lang="en-US" b="1" dirty="0"/>
          </a:p>
        </p:txBody>
      </p:sp>
      <p:cxnSp>
        <p:nvCxnSpPr>
          <p:cNvPr id="16" name="Straight Arrow Connector 15"/>
          <p:cNvCxnSpPr>
            <a:stCxn id="8" idx="2"/>
            <a:endCxn id="13" idx="0"/>
          </p:cNvCxnSpPr>
          <p:nvPr/>
        </p:nvCxnSpPr>
        <p:spPr>
          <a:xfrm rot="5400000">
            <a:off x="4410870" y="1173320"/>
            <a:ext cx="1035685" cy="347567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8" name="Rectangular Callout 17"/>
          <p:cNvSpPr/>
          <p:nvPr/>
        </p:nvSpPr>
        <p:spPr>
          <a:xfrm>
            <a:off x="4111625" y="3429000"/>
            <a:ext cx="3867150" cy="736600"/>
          </a:xfrm>
          <a:prstGeom prst="wedgeRectCallout">
            <a:avLst>
              <a:gd name="adj1" fmla="val -56867"/>
              <a:gd name="adj2" fmla="val -206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0000"/>
                </a:solidFill>
              </a:rPr>
              <a:t>Message: I like Microsoft</a:t>
            </a:r>
            <a:endParaRPr lang="en-US" b="1" dirty="0">
              <a:solidFill>
                <a:srgbClr val="000000"/>
              </a:solidFill>
            </a:endParaRPr>
          </a:p>
        </p:txBody>
      </p:sp>
      <p:sp>
        <p:nvSpPr>
          <p:cNvPr id="19" name="Rectangle 18"/>
          <p:cNvSpPr/>
          <p:nvPr/>
        </p:nvSpPr>
        <p:spPr>
          <a:xfrm>
            <a:off x="1533525" y="3429000"/>
            <a:ext cx="920750" cy="73660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smtClean="0"/>
              <a:t>Queue 1</a:t>
            </a:r>
            <a:endParaRPr lang="en-US" b="1" dirty="0"/>
          </a:p>
        </p:txBody>
      </p:sp>
      <p:pic>
        <p:nvPicPr>
          <p:cNvPr id="30" name="Picture 4"/>
          <p:cNvPicPr>
            <a:picLocks noChangeAspect="1" noChangeArrowheads="1"/>
          </p:cNvPicPr>
          <p:nvPr/>
        </p:nvPicPr>
        <p:blipFill>
          <a:blip r:embed="rId4"/>
          <a:srcRect/>
          <a:stretch>
            <a:fillRect/>
          </a:stretch>
        </p:blipFill>
        <p:spPr bwMode="auto">
          <a:xfrm>
            <a:off x="3006725" y="4257675"/>
            <a:ext cx="423863" cy="1027113"/>
          </a:xfrm>
          <a:prstGeom prst="rect">
            <a:avLst/>
          </a:prstGeom>
          <a:noFill/>
          <a:ln w="9525">
            <a:noFill/>
            <a:miter lim="800000"/>
            <a:headEnd/>
            <a:tailEnd/>
          </a:ln>
          <a:effectLst/>
        </p:spPr>
      </p:pic>
      <p:pic>
        <p:nvPicPr>
          <p:cNvPr id="31" name="Picture 4"/>
          <p:cNvPicPr>
            <a:picLocks noChangeAspect="1" noChangeArrowheads="1"/>
          </p:cNvPicPr>
          <p:nvPr/>
        </p:nvPicPr>
        <p:blipFill>
          <a:blip r:embed="rId4"/>
          <a:srcRect/>
          <a:stretch>
            <a:fillRect/>
          </a:stretch>
        </p:blipFill>
        <p:spPr bwMode="auto">
          <a:xfrm>
            <a:off x="1809750" y="4257675"/>
            <a:ext cx="423863" cy="1027113"/>
          </a:xfrm>
          <a:prstGeom prst="rect">
            <a:avLst/>
          </a:prstGeom>
          <a:noFill/>
          <a:ln w="9525">
            <a:noFill/>
            <a:miter lim="800000"/>
            <a:headEnd/>
            <a:tailEnd/>
          </a:ln>
          <a:effectLst/>
        </p:spPr>
      </p:pic>
      <p:cxnSp>
        <p:nvCxnSpPr>
          <p:cNvPr id="20" name="Straight Arrow Connector 19"/>
          <p:cNvCxnSpPr>
            <a:stCxn id="8" idx="2"/>
            <a:endCxn id="19" idx="0"/>
          </p:cNvCxnSpPr>
          <p:nvPr/>
        </p:nvCxnSpPr>
        <p:spPr>
          <a:xfrm rot="5400000">
            <a:off x="3812381" y="574833"/>
            <a:ext cx="1035686" cy="46726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C000"/>
        </a:solidFill>
        <a:effectLst/>
      </p:bgPr>
    </p:bg>
    <p:spTree>
      <p:nvGrpSpPr>
        <p:cNvPr id="1" name=""/>
        <p:cNvGrpSpPr/>
        <p:nvPr/>
      </p:nvGrpSpPr>
      <p:grpSpPr>
        <a:xfrm>
          <a:off x="0" y="0"/>
          <a:ext cx="0" cy="0"/>
          <a:chOff x="0" y="0"/>
          <a:chExt cx="0" cy="0"/>
        </a:xfrm>
      </p:grpSpPr>
      <p:sp>
        <p:nvSpPr>
          <p:cNvPr id="3" name="Text Placeholder 1"/>
          <p:cNvSpPr txBox="1">
            <a:spLocks/>
          </p:cNvSpPr>
          <p:nvPr/>
        </p:nvSpPr>
        <p:spPr>
          <a:xfrm>
            <a:off x="796925" y="3613150"/>
            <a:ext cx="7772400" cy="1500187"/>
          </a:xfrm>
          <a:prstGeom prst="rect">
            <a:avLst/>
          </a:prstGeom>
        </p:spPr>
        <p:txBody>
          <a:bodyPr>
            <a:normAutofit/>
          </a:bodyPr>
          <a:lstStyle/>
          <a:p>
            <a:pPr marL="342900" marR="0" lvl="0" indent="-342900" algn="r" defTabSz="914400" rtl="0" eaLnBrk="1" fontAlgn="auto" latinLnBrk="0" hangingPunct="1">
              <a:lnSpc>
                <a:spcPct val="100000"/>
              </a:lnSpc>
              <a:spcBef>
                <a:spcPct val="20000"/>
              </a:spcBef>
              <a:spcAft>
                <a:spcPts val="0"/>
              </a:spcAft>
              <a:buClrTx/>
              <a:buSzTx/>
              <a:tabLst/>
              <a:defRPr/>
            </a:pPr>
            <a:r>
              <a:rPr lang="en-US" sz="3500" b="1" dirty="0" smtClean="0">
                <a:solidFill>
                  <a:schemeClr val="tx1">
                    <a:lumMod val="75000"/>
                    <a:lumOff val="25000"/>
                  </a:schemeClr>
                </a:solidFill>
              </a:rPr>
              <a:t>AMQP Kung-fu: Load-balancing</a:t>
            </a:r>
          </a:p>
        </p:txBody>
      </p:sp>
      <p:sp>
        <p:nvSpPr>
          <p:cNvPr id="4" name="Text Placeholder 1"/>
          <p:cNvSpPr txBox="1">
            <a:spLocks/>
          </p:cNvSpPr>
          <p:nvPr/>
        </p:nvSpPr>
        <p:spPr>
          <a:xfrm>
            <a:off x="796925" y="666750"/>
            <a:ext cx="7772400" cy="1500187"/>
          </a:xfrm>
          <a:prstGeom prst="rect">
            <a:avLst/>
          </a:prstGeom>
        </p:spPr>
        <p:txBody>
          <a:bodyPr>
            <a:normAutofit/>
          </a:bodyPr>
          <a:lstStyle/>
          <a:p>
            <a:pPr marL="342900" marR="0" lvl="0" indent="-342900" defTabSz="914400" rtl="0" eaLnBrk="1" fontAlgn="auto" latinLnBrk="0" hangingPunct="1">
              <a:lnSpc>
                <a:spcPct val="100000"/>
              </a:lnSpc>
              <a:spcBef>
                <a:spcPct val="20000"/>
              </a:spcBef>
              <a:spcAft>
                <a:spcPts val="0"/>
              </a:spcAft>
              <a:buClrTx/>
              <a:buSzTx/>
              <a:tabLst/>
              <a:defRPr/>
            </a:pPr>
            <a:endParaRPr kumimoji="0" lang="en-US" sz="2500" b="1" i="1" u="none" strike="noStrike" kern="1200" cap="none" spc="0" normalizeH="0" baseline="0" noProof="0" dirty="0" smtClean="0">
              <a:ln>
                <a:noFill/>
              </a:ln>
              <a:solidFill>
                <a:schemeClr val="tx1">
                  <a:lumMod val="75000"/>
                  <a:lumOff val="25000"/>
                </a:schemeClr>
              </a:solidFill>
              <a:effectLst/>
              <a:uLnTx/>
              <a:uFillTx/>
              <a:latin typeface="+mn-lt"/>
              <a:ea typeface="+mn-ea"/>
              <a:cs typeface="+mn-cs"/>
            </a:endParaRPr>
          </a:p>
        </p:txBody>
      </p:sp>
      <p:pic>
        <p:nvPicPr>
          <p:cNvPr id="5" name="Picture 4" descr="kungfu.png"/>
          <p:cNvPicPr>
            <a:picLocks noChangeAspect="1"/>
          </p:cNvPicPr>
          <p:nvPr/>
        </p:nvPicPr>
        <p:blipFill>
          <a:blip r:embed="rId3"/>
          <a:stretch>
            <a:fillRect/>
          </a:stretch>
        </p:blipFill>
        <p:spPr>
          <a:xfrm>
            <a:off x="5676900" y="942975"/>
            <a:ext cx="1933575" cy="1983929"/>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lumMod val="95000"/>
          </a:schemeClr>
        </a:solidFill>
        <a:effectLst/>
      </p:bgPr>
    </p:bg>
    <p:spTree>
      <p:nvGrpSpPr>
        <p:cNvPr id="1" name=""/>
        <p:cNvGrpSpPr/>
        <p:nvPr/>
      </p:nvGrpSpPr>
      <p:grpSpPr>
        <a:xfrm>
          <a:off x="0" y="0"/>
          <a:ext cx="0" cy="0"/>
          <a:chOff x="0" y="0"/>
          <a:chExt cx="0" cy="0"/>
        </a:xfrm>
      </p:grpSpPr>
      <p:pic>
        <p:nvPicPr>
          <p:cNvPr id="125955" name="Picture 3"/>
          <p:cNvPicPr>
            <a:picLocks noChangeAspect="1" noChangeArrowheads="1"/>
          </p:cNvPicPr>
          <p:nvPr/>
        </p:nvPicPr>
        <p:blipFill>
          <a:blip r:embed="rId3"/>
          <a:srcRect/>
          <a:stretch>
            <a:fillRect/>
          </a:stretch>
        </p:blipFill>
        <p:spPr bwMode="auto">
          <a:xfrm>
            <a:off x="2546350" y="3889375"/>
            <a:ext cx="423863" cy="1350963"/>
          </a:xfrm>
          <a:prstGeom prst="rect">
            <a:avLst/>
          </a:prstGeom>
          <a:noFill/>
          <a:ln w="9525">
            <a:noFill/>
            <a:miter lim="800000"/>
            <a:headEnd/>
            <a:tailEnd/>
          </a:ln>
          <a:effectLst/>
        </p:spPr>
      </p:pic>
      <p:pic>
        <p:nvPicPr>
          <p:cNvPr id="18" name="Picture 3"/>
          <p:cNvPicPr>
            <a:picLocks noChangeAspect="1" noChangeArrowheads="1"/>
          </p:cNvPicPr>
          <p:nvPr/>
        </p:nvPicPr>
        <p:blipFill>
          <a:blip r:embed="rId3"/>
          <a:srcRect/>
          <a:stretch>
            <a:fillRect/>
          </a:stretch>
        </p:blipFill>
        <p:spPr bwMode="auto">
          <a:xfrm>
            <a:off x="1901825" y="3889375"/>
            <a:ext cx="423863" cy="1350963"/>
          </a:xfrm>
          <a:prstGeom prst="rect">
            <a:avLst/>
          </a:prstGeom>
          <a:noFill/>
          <a:ln w="9525">
            <a:noFill/>
            <a:miter lim="800000"/>
            <a:headEnd/>
            <a:tailEnd/>
          </a:ln>
          <a:effectLst/>
        </p:spPr>
      </p:pic>
      <p:sp>
        <p:nvSpPr>
          <p:cNvPr id="9" name="Rectangle 8"/>
          <p:cNvSpPr/>
          <p:nvPr/>
        </p:nvSpPr>
        <p:spPr>
          <a:xfrm>
            <a:off x="889000" y="1311275"/>
            <a:ext cx="7366000" cy="128905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 name="Text Placeholder 1"/>
          <p:cNvSpPr>
            <a:spLocks noGrp="1"/>
          </p:cNvSpPr>
          <p:nvPr>
            <p:ph type="body" idx="1"/>
          </p:nvPr>
        </p:nvSpPr>
        <p:spPr>
          <a:xfrm>
            <a:off x="796925" y="3705225"/>
            <a:ext cx="7772400" cy="1500187"/>
          </a:xfrm>
        </p:spPr>
        <p:txBody>
          <a:bodyPr>
            <a:normAutofit/>
          </a:bodyPr>
          <a:lstStyle/>
          <a:p>
            <a:pPr algn="r"/>
            <a:r>
              <a:rPr lang="en-US" sz="3000" b="1" dirty="0" smtClean="0">
                <a:solidFill>
                  <a:schemeClr val="tx1">
                    <a:lumMod val="75000"/>
                    <a:lumOff val="25000"/>
                  </a:schemeClr>
                </a:solidFill>
              </a:rPr>
              <a:t>AMQP Load Balancing</a:t>
            </a:r>
            <a:endParaRPr lang="en-US" sz="3000" b="1" dirty="0">
              <a:solidFill>
                <a:schemeClr val="tx1">
                  <a:lumMod val="75000"/>
                  <a:lumOff val="25000"/>
                </a:schemeClr>
              </a:solidFill>
            </a:endParaRPr>
          </a:p>
        </p:txBody>
      </p:sp>
      <p:sp>
        <p:nvSpPr>
          <p:cNvPr id="6" name="Rectangle 5"/>
          <p:cNvSpPr/>
          <p:nvPr/>
        </p:nvSpPr>
        <p:spPr>
          <a:xfrm>
            <a:off x="1648460" y="1472564"/>
            <a:ext cx="1565275" cy="9207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smtClean="0"/>
              <a:t>Direct Exchange</a:t>
            </a:r>
            <a:endParaRPr lang="en-US" b="1" dirty="0"/>
          </a:p>
        </p:txBody>
      </p:sp>
      <p:sp>
        <p:nvSpPr>
          <p:cNvPr id="7" name="Rectangle 6"/>
          <p:cNvSpPr/>
          <p:nvPr/>
        </p:nvSpPr>
        <p:spPr>
          <a:xfrm>
            <a:off x="3766185" y="1472564"/>
            <a:ext cx="1565275" cy="9207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smtClean="0"/>
              <a:t>Topic Exchange</a:t>
            </a:r>
            <a:endParaRPr lang="en-US" b="1" dirty="0"/>
          </a:p>
        </p:txBody>
      </p:sp>
      <p:sp>
        <p:nvSpPr>
          <p:cNvPr id="8" name="Rectangle 7"/>
          <p:cNvSpPr/>
          <p:nvPr/>
        </p:nvSpPr>
        <p:spPr>
          <a:xfrm>
            <a:off x="5883910" y="1472564"/>
            <a:ext cx="1565275" cy="9207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err="1" smtClean="0"/>
              <a:t>Fanout</a:t>
            </a:r>
            <a:r>
              <a:rPr lang="en-US" b="1" dirty="0" smtClean="0"/>
              <a:t> Exchange</a:t>
            </a:r>
            <a:endParaRPr lang="en-US" b="1" dirty="0"/>
          </a:p>
        </p:txBody>
      </p:sp>
      <p:sp>
        <p:nvSpPr>
          <p:cNvPr id="12" name="Rectangular Callout 11"/>
          <p:cNvSpPr/>
          <p:nvPr/>
        </p:nvSpPr>
        <p:spPr>
          <a:xfrm>
            <a:off x="1809751" y="228600"/>
            <a:ext cx="3867150" cy="736600"/>
          </a:xfrm>
          <a:prstGeom prst="wedgeRectCallout">
            <a:avLst>
              <a:gd name="adj1" fmla="val 59586"/>
              <a:gd name="adj2" fmla="val -206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0000"/>
                </a:solidFill>
              </a:rPr>
              <a:t>Routing key:</a:t>
            </a:r>
            <a:r>
              <a:rPr lang="en-US" b="1" dirty="0" smtClean="0"/>
              <a:t> </a:t>
            </a:r>
            <a:r>
              <a:rPr lang="en-US" b="1" dirty="0" err="1" smtClean="0">
                <a:solidFill>
                  <a:srgbClr val="C00000"/>
                </a:solidFill>
              </a:rPr>
              <a:t>usd.stock.amz</a:t>
            </a:r>
            <a:r>
              <a:rPr lang="en-US" b="1" dirty="0" smtClean="0">
                <a:solidFill>
                  <a:srgbClr val="C00000"/>
                </a:solidFill>
              </a:rPr>
              <a:t/>
            </a:r>
            <a:br>
              <a:rPr lang="en-US" b="1" dirty="0" smtClean="0">
                <a:solidFill>
                  <a:srgbClr val="C00000"/>
                </a:solidFill>
              </a:rPr>
            </a:br>
            <a:r>
              <a:rPr lang="en-US" b="1" dirty="0" smtClean="0">
                <a:solidFill>
                  <a:srgbClr val="000000"/>
                </a:solidFill>
              </a:rPr>
              <a:t>Message: I like AMZ! </a:t>
            </a:r>
            <a:endParaRPr lang="en-US" b="1" dirty="0">
              <a:solidFill>
                <a:srgbClr val="000000"/>
              </a:solidFill>
            </a:endParaRPr>
          </a:p>
        </p:txBody>
      </p:sp>
      <p:pic>
        <p:nvPicPr>
          <p:cNvPr id="124931" name="Picture 3"/>
          <p:cNvPicPr>
            <a:picLocks noChangeAspect="1" noChangeArrowheads="1"/>
          </p:cNvPicPr>
          <p:nvPr/>
        </p:nvPicPr>
        <p:blipFill>
          <a:blip r:embed="rId4"/>
          <a:srcRect/>
          <a:stretch>
            <a:fillRect/>
          </a:stretch>
        </p:blipFill>
        <p:spPr bwMode="auto">
          <a:xfrm>
            <a:off x="6045200" y="228600"/>
            <a:ext cx="423863" cy="1085850"/>
          </a:xfrm>
          <a:prstGeom prst="rect">
            <a:avLst/>
          </a:prstGeom>
          <a:noFill/>
          <a:ln w="9525">
            <a:noFill/>
            <a:miter lim="800000"/>
            <a:headEnd/>
            <a:tailEnd/>
          </a:ln>
          <a:effectLst/>
        </p:spPr>
      </p:pic>
      <p:sp>
        <p:nvSpPr>
          <p:cNvPr id="14" name="Rectangular Callout 13"/>
          <p:cNvSpPr/>
          <p:nvPr/>
        </p:nvSpPr>
        <p:spPr>
          <a:xfrm>
            <a:off x="3375025" y="3429000"/>
            <a:ext cx="3867150" cy="736600"/>
          </a:xfrm>
          <a:prstGeom prst="wedgeRectCallout">
            <a:avLst>
              <a:gd name="adj1" fmla="val -56867"/>
              <a:gd name="adj2" fmla="val -206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0000"/>
                </a:solidFill>
              </a:rPr>
              <a:t>Only one client gets the message!</a:t>
            </a:r>
            <a:endParaRPr lang="en-US" b="1" dirty="0">
              <a:solidFill>
                <a:srgbClr val="000000"/>
              </a:solidFill>
            </a:endParaRPr>
          </a:p>
        </p:txBody>
      </p:sp>
      <p:cxnSp>
        <p:nvCxnSpPr>
          <p:cNvPr id="16" name="Straight Arrow Connector 15"/>
          <p:cNvCxnSpPr>
            <a:stCxn id="6" idx="2"/>
            <a:endCxn id="13" idx="0"/>
          </p:cNvCxnSpPr>
          <p:nvPr/>
        </p:nvCxnSpPr>
        <p:spPr>
          <a:xfrm rot="16200000" flipH="1">
            <a:off x="1913413" y="2910998"/>
            <a:ext cx="1035686" cy="31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3" name="Rectangle 12"/>
          <p:cNvSpPr/>
          <p:nvPr/>
        </p:nvSpPr>
        <p:spPr>
          <a:xfrm>
            <a:off x="1971040" y="3429000"/>
            <a:ext cx="920750" cy="73660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smtClean="0"/>
              <a:t>Queue</a:t>
            </a:r>
            <a:endParaRPr lang="en-US" b="1"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lumMod val="95000"/>
          </a:schemeClr>
        </a:solidFill>
        <a:effectLst/>
      </p:bgPr>
    </p:bg>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3"/>
          <a:srcRect l="11206"/>
          <a:stretch>
            <a:fillRect/>
          </a:stretch>
        </p:blipFill>
        <p:spPr bwMode="auto">
          <a:xfrm>
            <a:off x="1905000" y="1146175"/>
            <a:ext cx="6591300" cy="3295650"/>
          </a:xfrm>
          <a:prstGeom prst="rect">
            <a:avLst/>
          </a:prstGeom>
          <a:noFill/>
          <a:ln w="9525">
            <a:noFill/>
            <a:miter lim="800000"/>
            <a:headEnd/>
            <a:tailEnd/>
          </a:ln>
          <a:effectLst/>
        </p:spPr>
      </p:pic>
      <p:sp>
        <p:nvSpPr>
          <p:cNvPr id="2" name="Text Placeholder 1"/>
          <p:cNvSpPr>
            <a:spLocks noGrp="1"/>
          </p:cNvSpPr>
          <p:nvPr>
            <p:ph type="body" idx="1"/>
          </p:nvPr>
        </p:nvSpPr>
        <p:spPr>
          <a:xfrm>
            <a:off x="796925" y="3705225"/>
            <a:ext cx="7772400" cy="1500187"/>
          </a:xfrm>
        </p:spPr>
        <p:txBody>
          <a:bodyPr>
            <a:normAutofit/>
          </a:bodyPr>
          <a:lstStyle/>
          <a:p>
            <a:pPr algn="r"/>
            <a:r>
              <a:rPr lang="en-US" sz="3000" b="1" dirty="0" smtClean="0">
                <a:solidFill>
                  <a:schemeClr val="tx1">
                    <a:lumMod val="75000"/>
                    <a:lumOff val="25000"/>
                  </a:schemeClr>
                </a:solidFill>
              </a:rPr>
              <a:t>Elastic AMQP Load-balancing</a:t>
            </a:r>
            <a:endParaRPr lang="en-US" sz="3000" b="1" dirty="0">
              <a:solidFill>
                <a:schemeClr val="tx1">
                  <a:lumMod val="75000"/>
                  <a:lumOff val="25000"/>
                </a:schemeClr>
              </a:solidFill>
            </a:endParaRPr>
          </a:p>
        </p:txBody>
      </p:sp>
      <p:sp>
        <p:nvSpPr>
          <p:cNvPr id="7" name="TextBox 6"/>
          <p:cNvSpPr txBox="1"/>
          <p:nvPr/>
        </p:nvSpPr>
        <p:spPr>
          <a:xfrm>
            <a:off x="1779587" y="2353846"/>
            <a:ext cx="1473200" cy="338554"/>
          </a:xfrm>
          <a:prstGeom prst="rect">
            <a:avLst/>
          </a:prstGeom>
          <a:noFill/>
        </p:spPr>
        <p:txBody>
          <a:bodyPr wrap="square" rtlCol="0">
            <a:spAutoFit/>
          </a:bodyPr>
          <a:lstStyle/>
          <a:p>
            <a:pPr algn="ctr"/>
            <a:r>
              <a:rPr lang="en-US" sz="1600" b="1" dirty="0" smtClean="0"/>
              <a:t>GET</a:t>
            </a:r>
            <a:r>
              <a:rPr lang="en-US" sz="1600" dirty="0" smtClean="0"/>
              <a:t> </a:t>
            </a:r>
            <a:r>
              <a:rPr lang="en-US" sz="1600" b="1" dirty="0" smtClean="0">
                <a:solidFill>
                  <a:srgbClr val="C00000"/>
                </a:solidFill>
              </a:rPr>
              <a:t>/purchase</a:t>
            </a:r>
            <a:endParaRPr lang="en-US" sz="1600" b="1" dirty="0">
              <a:solidFill>
                <a:srgbClr val="C00000"/>
              </a:solidFill>
            </a:endParaRPr>
          </a:p>
        </p:txBody>
      </p:sp>
      <p:sp>
        <p:nvSpPr>
          <p:cNvPr id="8" name="TextBox 7"/>
          <p:cNvSpPr txBox="1"/>
          <p:nvPr/>
        </p:nvSpPr>
        <p:spPr>
          <a:xfrm>
            <a:off x="1779587" y="2929818"/>
            <a:ext cx="1473200" cy="338554"/>
          </a:xfrm>
          <a:prstGeom prst="rect">
            <a:avLst/>
          </a:prstGeom>
          <a:noFill/>
        </p:spPr>
        <p:txBody>
          <a:bodyPr wrap="square" rtlCol="0">
            <a:spAutoFit/>
          </a:bodyPr>
          <a:lstStyle/>
          <a:p>
            <a:pPr algn="ctr"/>
            <a:r>
              <a:rPr lang="en-US" sz="1600" b="1" dirty="0" smtClean="0"/>
              <a:t>OK</a:t>
            </a:r>
            <a:endParaRPr lang="en-US" sz="1600" b="1" dirty="0">
              <a:solidFill>
                <a:srgbClr val="C00000"/>
              </a:solidFill>
            </a:endParaRPr>
          </a:p>
        </p:txBody>
      </p:sp>
      <p:cxnSp>
        <p:nvCxnSpPr>
          <p:cNvPr id="16" name="Curved Connector 15"/>
          <p:cNvCxnSpPr/>
          <p:nvPr/>
        </p:nvCxnSpPr>
        <p:spPr>
          <a:xfrm rot="16200000" flipH="1">
            <a:off x="4618038" y="2738438"/>
            <a:ext cx="828675" cy="184150"/>
          </a:xfrm>
          <a:prstGeom prst="curvedConnector3">
            <a:avLst>
              <a:gd name="adj1" fmla="val 50000"/>
            </a:avLst>
          </a:prstGeom>
        </p:spPr>
        <p:style>
          <a:lnRef idx="3">
            <a:schemeClr val="accent2"/>
          </a:lnRef>
          <a:fillRef idx="0">
            <a:schemeClr val="accent2"/>
          </a:fillRef>
          <a:effectRef idx="2">
            <a:schemeClr val="accent2"/>
          </a:effectRef>
          <a:fontRef idx="minor">
            <a:schemeClr val="tx1"/>
          </a:fontRef>
        </p:style>
      </p:cxnSp>
      <p:cxnSp>
        <p:nvCxnSpPr>
          <p:cNvPr id="17" name="Curved Connector 16"/>
          <p:cNvCxnSpPr/>
          <p:nvPr/>
        </p:nvCxnSpPr>
        <p:spPr>
          <a:xfrm rot="16200000" flipH="1">
            <a:off x="6643688" y="2738438"/>
            <a:ext cx="828675" cy="184150"/>
          </a:xfrm>
          <a:prstGeom prst="curvedConnector3">
            <a:avLst>
              <a:gd name="adj1" fmla="val 50000"/>
            </a:avLst>
          </a:prstGeom>
        </p:spPr>
        <p:style>
          <a:lnRef idx="3">
            <a:schemeClr val="accent2"/>
          </a:lnRef>
          <a:fillRef idx="0">
            <a:schemeClr val="accent2"/>
          </a:fillRef>
          <a:effectRef idx="2">
            <a:schemeClr val="accent2"/>
          </a:effectRef>
          <a:fontRef idx="minor">
            <a:schemeClr val="tx1"/>
          </a:fontRef>
        </p:style>
      </p:cxnSp>
      <p:sp>
        <p:nvSpPr>
          <p:cNvPr id="9" name="Rectangular Callout 8"/>
          <p:cNvSpPr/>
          <p:nvPr/>
        </p:nvSpPr>
        <p:spPr>
          <a:xfrm>
            <a:off x="981075" y="758825"/>
            <a:ext cx="3867150" cy="736600"/>
          </a:xfrm>
          <a:prstGeom prst="wedgeRectCallout">
            <a:avLst>
              <a:gd name="adj1" fmla="val 59882"/>
              <a:gd name="adj2" fmla="val 290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0000"/>
                </a:solidFill>
              </a:rPr>
              <a:t>Bind:</a:t>
            </a:r>
            <a:r>
              <a:rPr lang="en-US" b="1" dirty="0" smtClean="0"/>
              <a:t> </a:t>
            </a:r>
            <a:r>
              <a:rPr lang="en-US" b="1" dirty="0" smtClean="0">
                <a:solidFill>
                  <a:srgbClr val="C00000"/>
                </a:solidFill>
              </a:rPr>
              <a:t>purchase.pdf</a:t>
            </a:r>
            <a:endParaRPr lang="en-US" b="1" dirty="0">
              <a:solidFill>
                <a:srgbClr val="C00000"/>
              </a:solidFill>
            </a:endParaRPr>
          </a:p>
        </p:txBody>
      </p:sp>
      <p:pic>
        <p:nvPicPr>
          <p:cNvPr id="10" name="Picture 8"/>
          <p:cNvPicPr>
            <a:picLocks noChangeAspect="1" noChangeArrowheads="1"/>
          </p:cNvPicPr>
          <p:nvPr/>
        </p:nvPicPr>
        <p:blipFill>
          <a:blip r:embed="rId4" cstate="print"/>
          <a:srcRect l="41379" r="42857" b="79866"/>
          <a:stretch>
            <a:fillRect/>
          </a:stretch>
        </p:blipFill>
        <p:spPr bwMode="auto">
          <a:xfrm>
            <a:off x="1295400" y="2362200"/>
            <a:ext cx="609600" cy="762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C000"/>
        </a:solidFill>
        <a:effectLst/>
      </p:bgPr>
    </p:bg>
    <p:spTree>
      <p:nvGrpSpPr>
        <p:cNvPr id="1" name=""/>
        <p:cNvGrpSpPr/>
        <p:nvPr/>
      </p:nvGrpSpPr>
      <p:grpSpPr>
        <a:xfrm>
          <a:off x="0" y="0"/>
          <a:ext cx="0" cy="0"/>
          <a:chOff x="0" y="0"/>
          <a:chExt cx="0" cy="0"/>
        </a:xfrm>
      </p:grpSpPr>
      <p:sp>
        <p:nvSpPr>
          <p:cNvPr id="3" name="Text Placeholder 1"/>
          <p:cNvSpPr txBox="1">
            <a:spLocks/>
          </p:cNvSpPr>
          <p:nvPr/>
        </p:nvSpPr>
        <p:spPr>
          <a:xfrm>
            <a:off x="685800" y="685800"/>
            <a:ext cx="7772400" cy="4038600"/>
          </a:xfrm>
          <a:prstGeom prst="rect">
            <a:avLst/>
          </a:prstGeom>
        </p:spPr>
        <p:txBody>
          <a:bodyPr>
            <a:normAutofit fontScale="92500" lnSpcReduction="10000"/>
          </a:bodyPr>
          <a:lstStyle/>
          <a:p>
            <a:pPr marL="342900" marR="0" lvl="0" indent="-342900" defTabSz="914400" rtl="0" eaLnBrk="1" fontAlgn="auto" latinLnBrk="0" hangingPunct="1">
              <a:lnSpc>
                <a:spcPct val="100000"/>
              </a:lnSpc>
              <a:spcBef>
                <a:spcPct val="20000"/>
              </a:spcBef>
              <a:spcAft>
                <a:spcPts val="0"/>
              </a:spcAft>
              <a:buClrTx/>
              <a:buSzTx/>
              <a:tabLst/>
              <a:defRPr/>
            </a:pPr>
            <a:r>
              <a:rPr lang="en-US" sz="3500" b="1" dirty="0" smtClean="0">
                <a:solidFill>
                  <a:schemeClr val="tx1">
                    <a:lumMod val="75000"/>
                    <a:lumOff val="25000"/>
                  </a:schemeClr>
                </a:solidFill>
              </a:rPr>
              <a:t>More AMQP Kung-fu:</a:t>
            </a:r>
          </a:p>
          <a:p>
            <a:pPr marL="342900" marR="0" lvl="0" indent="-342900" defTabSz="914400" rtl="0" eaLnBrk="1" fontAlgn="auto" latinLnBrk="0" hangingPunct="1">
              <a:lnSpc>
                <a:spcPct val="100000"/>
              </a:lnSpc>
              <a:spcBef>
                <a:spcPct val="20000"/>
              </a:spcBef>
              <a:spcAft>
                <a:spcPts val="0"/>
              </a:spcAft>
              <a:buClrTx/>
              <a:buSzTx/>
              <a:tabLst/>
              <a:defRPr/>
            </a:pPr>
            <a:r>
              <a:rPr lang="en-US" sz="3500" dirty="0" smtClean="0">
                <a:solidFill>
                  <a:schemeClr val="tx1">
                    <a:lumMod val="75000"/>
                    <a:lumOff val="25000"/>
                  </a:schemeClr>
                </a:solidFill>
              </a:rPr>
              <a:t>  - </a:t>
            </a:r>
            <a:r>
              <a:rPr lang="en-US" sz="3500" dirty="0" err="1" smtClean="0">
                <a:solidFill>
                  <a:schemeClr val="tx1">
                    <a:lumMod val="75000"/>
                    <a:lumOff val="25000"/>
                  </a:schemeClr>
                </a:solidFill>
              </a:rPr>
              <a:t>Pubsub</a:t>
            </a:r>
            <a:endParaRPr lang="en-US" sz="3500" dirty="0" smtClean="0">
              <a:solidFill>
                <a:schemeClr val="tx1">
                  <a:lumMod val="75000"/>
                  <a:lumOff val="25000"/>
                </a:schemeClr>
              </a:solidFill>
            </a:endParaRPr>
          </a:p>
          <a:p>
            <a:pPr marL="342900" lvl="0" indent="-342900">
              <a:spcBef>
                <a:spcPct val="20000"/>
              </a:spcBef>
              <a:defRPr/>
            </a:pPr>
            <a:r>
              <a:rPr lang="en-US" sz="3500" dirty="0" smtClean="0">
                <a:solidFill>
                  <a:schemeClr val="tx1">
                    <a:lumMod val="75000"/>
                    <a:lumOff val="25000"/>
                  </a:schemeClr>
                </a:solidFill>
              </a:rPr>
              <a:t>  - </a:t>
            </a:r>
            <a:r>
              <a:rPr lang="en-US" sz="3500" dirty="0" smtClean="0">
                <a:solidFill>
                  <a:schemeClr val="tx1">
                    <a:lumMod val="75000"/>
                    <a:lumOff val="25000"/>
                  </a:schemeClr>
                </a:solidFill>
              </a:rPr>
              <a:t>Key routing</a:t>
            </a:r>
          </a:p>
          <a:p>
            <a:pPr marL="342900" marR="0" lvl="0" indent="-342900" defTabSz="914400" rtl="0" eaLnBrk="1" fontAlgn="auto" latinLnBrk="0" hangingPunct="1">
              <a:lnSpc>
                <a:spcPct val="100000"/>
              </a:lnSpc>
              <a:spcBef>
                <a:spcPct val="20000"/>
              </a:spcBef>
              <a:spcAft>
                <a:spcPts val="0"/>
              </a:spcAft>
              <a:buClrTx/>
              <a:buSzTx/>
              <a:tabLst/>
              <a:defRPr/>
            </a:pPr>
            <a:r>
              <a:rPr lang="en-US" sz="3500" dirty="0" smtClean="0">
                <a:solidFill>
                  <a:schemeClr val="tx1">
                    <a:lumMod val="75000"/>
                    <a:lumOff val="25000"/>
                  </a:schemeClr>
                </a:solidFill>
              </a:rPr>
              <a:t>  - Failover</a:t>
            </a:r>
            <a:endParaRPr lang="en-US" sz="3500" dirty="0" smtClean="0">
              <a:solidFill>
                <a:schemeClr val="tx1">
                  <a:lumMod val="75000"/>
                  <a:lumOff val="25000"/>
                </a:schemeClr>
              </a:solidFill>
            </a:endParaRPr>
          </a:p>
          <a:p>
            <a:pPr marL="342900" marR="0" lvl="0" indent="-342900" defTabSz="914400" rtl="0" eaLnBrk="1" fontAlgn="auto" latinLnBrk="0" hangingPunct="1">
              <a:lnSpc>
                <a:spcPct val="100000"/>
              </a:lnSpc>
              <a:spcBef>
                <a:spcPct val="20000"/>
              </a:spcBef>
              <a:spcAft>
                <a:spcPts val="0"/>
              </a:spcAft>
              <a:buClrTx/>
              <a:buSzTx/>
              <a:tabLst/>
              <a:defRPr/>
            </a:pPr>
            <a:r>
              <a:rPr lang="en-US" sz="3500" dirty="0" smtClean="0">
                <a:solidFill>
                  <a:schemeClr val="tx1">
                    <a:lumMod val="75000"/>
                    <a:lumOff val="25000"/>
                  </a:schemeClr>
                </a:solidFill>
              </a:rPr>
              <a:t>  - </a:t>
            </a:r>
            <a:r>
              <a:rPr lang="en-US" sz="3500" dirty="0" smtClean="0">
                <a:solidFill>
                  <a:schemeClr val="tx1">
                    <a:lumMod val="75000"/>
                    <a:lumOff val="25000"/>
                  </a:schemeClr>
                </a:solidFill>
              </a:rPr>
              <a:t>Instant feedback</a:t>
            </a:r>
          </a:p>
          <a:p>
            <a:pPr marL="342900" marR="0" lvl="0" indent="-342900" defTabSz="914400" rtl="0" eaLnBrk="1" fontAlgn="auto" latinLnBrk="0" hangingPunct="1">
              <a:lnSpc>
                <a:spcPct val="100000"/>
              </a:lnSpc>
              <a:spcBef>
                <a:spcPct val="20000"/>
              </a:spcBef>
              <a:spcAft>
                <a:spcPts val="0"/>
              </a:spcAft>
              <a:buClrTx/>
              <a:buSzTx/>
              <a:tabLst/>
              <a:defRPr/>
            </a:pPr>
            <a:r>
              <a:rPr lang="en-US" sz="3500" dirty="0" smtClean="0">
                <a:solidFill>
                  <a:schemeClr val="tx1">
                    <a:lumMod val="75000"/>
                    <a:lumOff val="25000"/>
                  </a:schemeClr>
                </a:solidFill>
              </a:rPr>
              <a:t>  - At least once, exactly-once</a:t>
            </a:r>
          </a:p>
          <a:p>
            <a:pPr marL="342900" marR="0" lvl="0" indent="-342900" defTabSz="914400" rtl="0" eaLnBrk="1" fontAlgn="auto" latinLnBrk="0" hangingPunct="1">
              <a:lnSpc>
                <a:spcPct val="100000"/>
              </a:lnSpc>
              <a:spcBef>
                <a:spcPct val="20000"/>
              </a:spcBef>
              <a:spcAft>
                <a:spcPts val="0"/>
              </a:spcAft>
              <a:buClrTx/>
              <a:buSzTx/>
              <a:tabLst/>
              <a:defRPr/>
            </a:pPr>
            <a:r>
              <a:rPr lang="en-US" sz="3500" dirty="0" smtClean="0">
                <a:solidFill>
                  <a:schemeClr val="tx1">
                    <a:lumMod val="75000"/>
                    <a:lumOff val="25000"/>
                  </a:schemeClr>
                </a:solidFill>
              </a:rPr>
              <a:t>  - …</a:t>
            </a:r>
          </a:p>
        </p:txBody>
      </p:sp>
      <p:sp>
        <p:nvSpPr>
          <p:cNvPr id="4" name="Text Placeholder 1"/>
          <p:cNvSpPr txBox="1">
            <a:spLocks/>
          </p:cNvSpPr>
          <p:nvPr/>
        </p:nvSpPr>
        <p:spPr>
          <a:xfrm>
            <a:off x="796925" y="666750"/>
            <a:ext cx="7772400" cy="1500187"/>
          </a:xfrm>
          <a:prstGeom prst="rect">
            <a:avLst/>
          </a:prstGeom>
        </p:spPr>
        <p:txBody>
          <a:bodyPr>
            <a:normAutofit/>
          </a:bodyPr>
          <a:lstStyle/>
          <a:p>
            <a:pPr marL="342900" marR="0" lvl="0" indent="-342900" defTabSz="914400" rtl="0" eaLnBrk="1" fontAlgn="auto" latinLnBrk="0" hangingPunct="1">
              <a:lnSpc>
                <a:spcPct val="100000"/>
              </a:lnSpc>
              <a:spcBef>
                <a:spcPct val="20000"/>
              </a:spcBef>
              <a:spcAft>
                <a:spcPts val="0"/>
              </a:spcAft>
              <a:buClrTx/>
              <a:buSzTx/>
              <a:tabLst/>
              <a:defRPr/>
            </a:pPr>
            <a:endParaRPr kumimoji="0" lang="en-US" sz="2500" b="1" i="1" u="none" strike="noStrike" kern="1200" cap="none" spc="0" normalizeH="0" baseline="0" noProof="0" dirty="0" smtClean="0">
              <a:ln>
                <a:noFill/>
              </a:ln>
              <a:solidFill>
                <a:schemeClr val="tx1">
                  <a:lumMod val="75000"/>
                  <a:lumOff val="25000"/>
                </a:schemeClr>
              </a:solidFill>
              <a:effectLst/>
              <a:uLnTx/>
              <a:uFillTx/>
              <a:latin typeface="+mn-lt"/>
              <a:ea typeface="+mn-ea"/>
              <a:cs typeface="+mn-cs"/>
            </a:endParaRPr>
          </a:p>
        </p:txBody>
      </p:sp>
      <p:pic>
        <p:nvPicPr>
          <p:cNvPr id="5" name="Picture 4" descr="kungfu.png"/>
          <p:cNvPicPr>
            <a:picLocks noChangeAspect="1"/>
          </p:cNvPicPr>
          <p:nvPr/>
        </p:nvPicPr>
        <p:blipFill>
          <a:blip r:embed="rId3"/>
          <a:stretch>
            <a:fillRect/>
          </a:stretch>
        </p:blipFill>
        <p:spPr>
          <a:xfrm>
            <a:off x="5676900" y="942975"/>
            <a:ext cx="1933575" cy="1983929"/>
          </a:xfrm>
          <a:prstGeom prst="rect">
            <a:avLst/>
          </a:prstGeom>
        </p:spPr>
      </p:pic>
      <p:sp>
        <p:nvSpPr>
          <p:cNvPr id="6" name="Rectangle 5"/>
          <p:cNvSpPr/>
          <p:nvPr/>
        </p:nvSpPr>
        <p:spPr>
          <a:xfrm>
            <a:off x="914400" y="4953000"/>
            <a:ext cx="4301622" cy="569387"/>
          </a:xfrm>
          <a:prstGeom prst="rect">
            <a:avLst/>
          </a:prstGeom>
        </p:spPr>
        <p:txBody>
          <a:bodyPr wrap="none">
            <a:spAutoFit/>
          </a:bodyPr>
          <a:lstStyle/>
          <a:p>
            <a:r>
              <a:rPr lang="en-US" sz="3100" b="1" dirty="0" smtClean="0">
                <a:hlinkClick r:id="rId4"/>
              </a:rPr>
              <a:t>http://bit.ly/igvita-amqp</a:t>
            </a:r>
            <a:r>
              <a:rPr lang="en-US" sz="3100" b="1" dirty="0" smtClean="0"/>
              <a:t> </a:t>
            </a:r>
            <a:endParaRPr lang="en-US" sz="3100" b="1"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lumMod val="95000"/>
          </a:schemeClr>
        </a:solidFill>
        <a:effectLst/>
      </p:bgPr>
    </p:bg>
    <p:spTree>
      <p:nvGrpSpPr>
        <p:cNvPr id="1" name=""/>
        <p:cNvGrpSpPr/>
        <p:nvPr/>
      </p:nvGrpSpPr>
      <p:grpSpPr>
        <a:xfrm>
          <a:off x="0" y="0"/>
          <a:ext cx="0" cy="0"/>
          <a:chOff x="0" y="0"/>
          <a:chExt cx="0" cy="0"/>
        </a:xfrm>
      </p:grpSpPr>
      <p:sp>
        <p:nvSpPr>
          <p:cNvPr id="14337" name="Rectangle 1"/>
          <p:cNvSpPr>
            <a:spLocks noChangeArrowheads="1"/>
          </p:cNvSpPr>
          <p:nvPr/>
        </p:nvSpPr>
        <p:spPr bwMode="auto">
          <a:xfrm>
            <a:off x="460375" y="189607"/>
            <a:ext cx="8070850" cy="501675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1600" dirty="0" smtClean="0">
                <a:solidFill>
                  <a:srgbClr val="000000"/>
                </a:solidFill>
                <a:latin typeface="+mj-lt"/>
              </a:rPr>
              <a:t>require</a:t>
            </a:r>
            <a:r>
              <a:rPr lang="en-US" sz="1600" dirty="0" smtClean="0">
                <a:solidFill>
                  <a:srgbClr val="808080"/>
                </a:solidFill>
                <a:latin typeface="+mj-lt"/>
              </a:rPr>
              <a:t> </a:t>
            </a:r>
            <a:r>
              <a:rPr lang="en-US" sz="1600" dirty="0" smtClean="0">
                <a:solidFill>
                  <a:srgbClr val="7F007F"/>
                </a:solidFill>
                <a:latin typeface="+mj-lt"/>
              </a:rPr>
              <a:t>'</a:t>
            </a:r>
            <a:r>
              <a:rPr lang="en-US" sz="1600" dirty="0" err="1" smtClean="0">
                <a:solidFill>
                  <a:srgbClr val="7F007F"/>
                </a:solidFill>
                <a:latin typeface="+mj-lt"/>
              </a:rPr>
              <a:t>mq</a:t>
            </a:r>
            <a:r>
              <a:rPr lang="en-US" sz="1600" dirty="0" smtClean="0">
                <a:solidFill>
                  <a:srgbClr val="7F007F"/>
                </a:solidFill>
                <a:latin typeface="+mj-lt"/>
              </a:rPr>
              <a:t>'</a:t>
            </a:r>
            <a:endParaRPr lang="en-US" sz="1600" dirty="0" smtClean="0">
              <a:solidFill>
                <a:srgbClr val="808080"/>
              </a:solidFill>
              <a:latin typeface="+mj-lt"/>
            </a:endParaRPr>
          </a:p>
          <a:p>
            <a:r>
              <a:rPr lang="en-US" sz="1600" dirty="0" smtClean="0">
                <a:solidFill>
                  <a:srgbClr val="808080"/>
                </a:solidFill>
                <a:latin typeface="+mj-lt"/>
              </a:rPr>
              <a:t> </a:t>
            </a:r>
          </a:p>
          <a:p>
            <a:r>
              <a:rPr lang="en-US" sz="1600" dirty="0" err="1" smtClean="0">
                <a:solidFill>
                  <a:srgbClr val="000000"/>
                </a:solidFill>
                <a:latin typeface="+mj-lt"/>
              </a:rPr>
              <a:t>AMQP</a:t>
            </a:r>
            <a:r>
              <a:rPr lang="en-US" sz="1600" b="1" dirty="0" err="1" smtClean="0">
                <a:solidFill>
                  <a:srgbClr val="000000"/>
                </a:solidFill>
                <a:latin typeface="+mj-lt"/>
              </a:rPr>
              <a:t>.start</a:t>
            </a:r>
            <a:r>
              <a:rPr lang="en-US" sz="1600" b="1" dirty="0" smtClean="0">
                <a:solidFill>
                  <a:srgbClr val="000000"/>
                </a:solidFill>
                <a:latin typeface="+mj-lt"/>
              </a:rPr>
              <a:t>(</a:t>
            </a:r>
            <a:r>
              <a:rPr lang="en-US" sz="1600" b="1" dirty="0" smtClean="0">
                <a:solidFill>
                  <a:srgbClr val="C0A030"/>
                </a:solidFill>
                <a:latin typeface="+mj-lt"/>
              </a:rPr>
              <a:t>:host</a:t>
            </a:r>
            <a:r>
              <a:rPr lang="en-US" sz="1600" b="1" dirty="0" smtClean="0">
                <a:solidFill>
                  <a:srgbClr val="808080"/>
                </a:solidFill>
                <a:latin typeface="+mj-lt"/>
              </a:rPr>
              <a:t> </a:t>
            </a:r>
            <a:r>
              <a:rPr lang="en-US" sz="1600" b="1" dirty="0" smtClean="0">
                <a:solidFill>
                  <a:srgbClr val="000000"/>
                </a:solidFill>
                <a:latin typeface="+mj-lt"/>
              </a:rPr>
              <a:t>=&gt;</a:t>
            </a:r>
            <a:r>
              <a:rPr lang="en-US" sz="1600" b="1" dirty="0" smtClean="0">
                <a:solidFill>
                  <a:srgbClr val="808080"/>
                </a:solidFill>
                <a:latin typeface="+mj-lt"/>
              </a:rPr>
              <a:t> </a:t>
            </a:r>
            <a:r>
              <a:rPr lang="en-US" sz="1600" b="1" dirty="0" smtClean="0">
                <a:solidFill>
                  <a:srgbClr val="7F007F"/>
                </a:solidFill>
                <a:latin typeface="+mj-lt"/>
              </a:rPr>
              <a:t>'amqp-server.com'</a:t>
            </a:r>
            <a:r>
              <a:rPr lang="en-US" sz="1600" b="1" dirty="0" smtClean="0">
                <a:solidFill>
                  <a:srgbClr val="000000"/>
                </a:solidFill>
                <a:latin typeface="+mj-lt"/>
              </a:rPr>
              <a:t>)</a:t>
            </a:r>
            <a:r>
              <a:rPr lang="en-US" sz="1600" b="1" dirty="0" smtClean="0">
                <a:solidFill>
                  <a:srgbClr val="808080"/>
                </a:solidFill>
                <a:latin typeface="+mj-lt"/>
              </a:rPr>
              <a:t> </a:t>
            </a:r>
            <a:r>
              <a:rPr lang="en-US" sz="1600" b="1" dirty="0" smtClean="0">
                <a:solidFill>
                  <a:srgbClr val="00007F"/>
                </a:solidFill>
                <a:latin typeface="+mj-lt"/>
              </a:rPr>
              <a:t>do</a:t>
            </a:r>
            <a:endParaRPr lang="en-US" sz="1600" b="1" dirty="0" smtClean="0">
              <a:solidFill>
                <a:srgbClr val="808080"/>
              </a:solidFill>
              <a:latin typeface="+mj-lt"/>
            </a:endParaRPr>
          </a:p>
          <a:p>
            <a:endParaRPr lang="en-US" sz="1600" dirty="0" smtClean="0">
              <a:solidFill>
                <a:srgbClr val="808080"/>
              </a:solidFill>
              <a:latin typeface="+mj-lt"/>
            </a:endParaRPr>
          </a:p>
          <a:p>
            <a:r>
              <a:rPr lang="en-US" sz="1600" dirty="0" smtClean="0">
                <a:solidFill>
                  <a:srgbClr val="808080"/>
                </a:solidFill>
                <a:latin typeface="+mj-lt"/>
              </a:rPr>
              <a:t>    </a:t>
            </a:r>
            <a:r>
              <a:rPr lang="en-US" sz="1600" dirty="0" err="1" smtClean="0">
                <a:solidFill>
                  <a:srgbClr val="000000"/>
                </a:solidFill>
                <a:latin typeface="+mj-lt"/>
              </a:rPr>
              <a:t>mq</a:t>
            </a:r>
            <a:r>
              <a:rPr lang="en-US" sz="1600" dirty="0" smtClean="0">
                <a:solidFill>
                  <a:srgbClr val="808080"/>
                </a:solidFill>
                <a:latin typeface="+mj-lt"/>
              </a:rPr>
              <a:t> </a:t>
            </a:r>
            <a:r>
              <a:rPr lang="en-US" sz="1600" b="1" dirty="0" smtClean="0">
                <a:solidFill>
                  <a:srgbClr val="000000"/>
                </a:solidFill>
                <a:latin typeface="+mj-lt"/>
              </a:rPr>
              <a:t>=</a:t>
            </a:r>
            <a:r>
              <a:rPr lang="en-US" sz="1600" b="1" dirty="0" smtClean="0">
                <a:solidFill>
                  <a:srgbClr val="808080"/>
                </a:solidFill>
                <a:latin typeface="+mj-lt"/>
              </a:rPr>
              <a:t> </a:t>
            </a:r>
            <a:r>
              <a:rPr lang="en-US" sz="1600" b="1" dirty="0" err="1" smtClean="0">
                <a:solidFill>
                  <a:srgbClr val="000000"/>
                </a:solidFill>
                <a:latin typeface="+mj-lt"/>
              </a:rPr>
              <a:t>MQ.new</a:t>
            </a:r>
            <a:endParaRPr lang="en-US" sz="1600" b="1" dirty="0" smtClean="0">
              <a:solidFill>
                <a:srgbClr val="808080"/>
              </a:solidFill>
              <a:latin typeface="+mj-lt"/>
            </a:endParaRPr>
          </a:p>
          <a:p>
            <a:r>
              <a:rPr lang="en-US" sz="1600" dirty="0" smtClean="0">
                <a:solidFill>
                  <a:srgbClr val="808080"/>
                </a:solidFill>
                <a:latin typeface="+mj-lt"/>
              </a:rPr>
              <a:t>    </a:t>
            </a:r>
            <a:r>
              <a:rPr lang="en-US" sz="1600" dirty="0" err="1" smtClean="0">
                <a:solidFill>
                  <a:srgbClr val="000000"/>
                </a:solidFill>
                <a:latin typeface="+mj-lt"/>
              </a:rPr>
              <a:t>mq</a:t>
            </a:r>
            <a:r>
              <a:rPr lang="en-US" sz="1600" b="1" dirty="0" err="1" smtClean="0">
                <a:solidFill>
                  <a:srgbClr val="000000"/>
                </a:solidFill>
                <a:latin typeface="+mj-lt"/>
              </a:rPr>
              <a:t>.topic</a:t>
            </a:r>
            <a:r>
              <a:rPr lang="en-US" sz="1600" b="1" dirty="0" smtClean="0">
                <a:solidFill>
                  <a:srgbClr val="000000"/>
                </a:solidFill>
                <a:latin typeface="+mj-lt"/>
              </a:rPr>
              <a:t>(</a:t>
            </a:r>
            <a:r>
              <a:rPr lang="en-US" sz="1600" b="1" dirty="0" smtClean="0">
                <a:solidFill>
                  <a:srgbClr val="7F007F"/>
                </a:solidFill>
                <a:latin typeface="+mj-lt"/>
              </a:rPr>
              <a:t>'stocks'</a:t>
            </a:r>
            <a:r>
              <a:rPr lang="en-US" sz="1600" b="1" dirty="0" smtClean="0">
                <a:solidFill>
                  <a:srgbClr val="000000"/>
                </a:solidFill>
                <a:latin typeface="+mj-lt"/>
              </a:rPr>
              <a:t>).publish(</a:t>
            </a:r>
            <a:r>
              <a:rPr lang="en-US" sz="1600" b="1" dirty="0" smtClean="0">
                <a:solidFill>
                  <a:srgbClr val="7F007F"/>
                </a:solidFill>
                <a:latin typeface="+mj-lt"/>
              </a:rPr>
              <a:t>"5.95"</a:t>
            </a:r>
            <a:r>
              <a:rPr lang="en-US" sz="1600" b="1" dirty="0" smtClean="0">
                <a:solidFill>
                  <a:srgbClr val="000000"/>
                </a:solidFill>
                <a:latin typeface="+mj-lt"/>
              </a:rPr>
              <a:t>,</a:t>
            </a:r>
            <a:r>
              <a:rPr lang="en-US" sz="1600" b="1" dirty="0" smtClean="0">
                <a:solidFill>
                  <a:srgbClr val="808080"/>
                </a:solidFill>
                <a:latin typeface="+mj-lt"/>
              </a:rPr>
              <a:t> </a:t>
            </a:r>
            <a:r>
              <a:rPr lang="en-US" sz="1600" b="1" dirty="0" smtClean="0">
                <a:solidFill>
                  <a:srgbClr val="C0A030"/>
                </a:solidFill>
                <a:latin typeface="+mj-lt"/>
              </a:rPr>
              <a:t>:key</a:t>
            </a:r>
            <a:r>
              <a:rPr lang="en-US" sz="1600" b="1" dirty="0" smtClean="0">
                <a:solidFill>
                  <a:srgbClr val="808080"/>
                </a:solidFill>
                <a:latin typeface="+mj-lt"/>
              </a:rPr>
              <a:t> </a:t>
            </a:r>
            <a:r>
              <a:rPr lang="en-US" sz="1600" b="1" dirty="0" smtClean="0">
                <a:solidFill>
                  <a:srgbClr val="000000"/>
                </a:solidFill>
                <a:latin typeface="+mj-lt"/>
              </a:rPr>
              <a:t>=&gt;</a:t>
            </a:r>
            <a:r>
              <a:rPr lang="en-US" sz="1600" b="1" dirty="0" smtClean="0">
                <a:solidFill>
                  <a:srgbClr val="808080"/>
                </a:solidFill>
                <a:latin typeface="+mj-lt"/>
              </a:rPr>
              <a:t> </a:t>
            </a:r>
            <a:r>
              <a:rPr lang="en-US" sz="1600" b="1" dirty="0" smtClean="0">
                <a:solidFill>
                  <a:srgbClr val="7F007F"/>
                </a:solidFill>
                <a:latin typeface="+mj-lt"/>
              </a:rPr>
              <a:t>"usd.amz"</a:t>
            </a:r>
            <a:r>
              <a:rPr lang="en-US" sz="1600" b="1" dirty="0" smtClean="0">
                <a:solidFill>
                  <a:srgbClr val="000000"/>
                </a:solidFill>
                <a:latin typeface="+mj-lt"/>
              </a:rPr>
              <a:t>)</a:t>
            </a:r>
            <a:endParaRPr lang="en-US" sz="1600" b="1" dirty="0" smtClean="0">
              <a:solidFill>
                <a:srgbClr val="808080"/>
              </a:solidFill>
              <a:latin typeface="+mj-lt"/>
            </a:endParaRPr>
          </a:p>
          <a:p>
            <a:r>
              <a:rPr lang="en-US" sz="1600" dirty="0" smtClean="0">
                <a:solidFill>
                  <a:srgbClr val="808080"/>
                </a:solidFill>
                <a:latin typeface="+mj-lt"/>
              </a:rPr>
              <a:t>    </a:t>
            </a:r>
          </a:p>
          <a:p>
            <a:r>
              <a:rPr lang="en-US" sz="1600" b="1" dirty="0" smtClean="0">
                <a:solidFill>
                  <a:srgbClr val="00007F"/>
                </a:solidFill>
                <a:latin typeface="+mj-lt"/>
              </a:rPr>
              <a:t>end</a:t>
            </a:r>
            <a:r>
              <a:rPr lang="en-US" sz="1600" b="1" dirty="0" smtClean="0">
                <a:solidFill>
                  <a:srgbClr val="808080"/>
                </a:solidFill>
                <a:latin typeface="+mj-lt"/>
              </a:rPr>
              <a:t>  </a:t>
            </a:r>
          </a:p>
          <a:p>
            <a:endParaRPr lang="en-US" sz="1600" dirty="0" smtClean="0">
              <a:solidFill>
                <a:srgbClr val="808080"/>
              </a:solidFill>
              <a:latin typeface="+mj-lt"/>
            </a:endParaRPr>
          </a:p>
          <a:p>
            <a:endParaRPr lang="en-US" sz="1600" dirty="0" smtClean="0">
              <a:solidFill>
                <a:srgbClr val="808080"/>
              </a:solidFill>
              <a:latin typeface="+mj-lt"/>
            </a:endParaRPr>
          </a:p>
          <a:p>
            <a:endParaRPr lang="en-US" sz="1600" dirty="0" smtClean="0">
              <a:solidFill>
                <a:srgbClr val="808080"/>
              </a:solidFill>
              <a:latin typeface="+mj-lt"/>
            </a:endParaRPr>
          </a:p>
          <a:p>
            <a:r>
              <a:rPr lang="en-US" sz="1600" dirty="0" err="1" smtClean="0">
                <a:solidFill>
                  <a:schemeClr val="bg1">
                    <a:lumMod val="75000"/>
                  </a:schemeClr>
                </a:solidFill>
                <a:latin typeface="+mj-lt"/>
              </a:rPr>
              <a:t>AMQP</a:t>
            </a:r>
            <a:r>
              <a:rPr lang="en-US" sz="1600" b="1" dirty="0" err="1" smtClean="0">
                <a:solidFill>
                  <a:schemeClr val="bg1">
                    <a:lumMod val="75000"/>
                  </a:schemeClr>
                </a:solidFill>
                <a:latin typeface="+mj-lt"/>
              </a:rPr>
              <a:t>.start</a:t>
            </a:r>
            <a:r>
              <a:rPr lang="en-US" sz="1600" b="1" dirty="0" smtClean="0">
                <a:solidFill>
                  <a:schemeClr val="bg1">
                    <a:lumMod val="75000"/>
                  </a:schemeClr>
                </a:solidFill>
                <a:latin typeface="+mj-lt"/>
              </a:rPr>
              <a:t>(:host =&gt; 'amqp-server.com') do</a:t>
            </a:r>
          </a:p>
          <a:p>
            <a:r>
              <a:rPr lang="en-US" sz="1600" dirty="0" smtClean="0">
                <a:solidFill>
                  <a:schemeClr val="bg1">
                    <a:lumMod val="75000"/>
                  </a:schemeClr>
                </a:solidFill>
                <a:latin typeface="+mj-lt"/>
              </a:rPr>
              <a:t>  </a:t>
            </a:r>
          </a:p>
          <a:p>
            <a:r>
              <a:rPr lang="en-US" sz="1600" dirty="0" smtClean="0">
                <a:solidFill>
                  <a:schemeClr val="bg1">
                    <a:lumMod val="75000"/>
                  </a:schemeClr>
                </a:solidFill>
                <a:latin typeface="+mj-lt"/>
              </a:rPr>
              <a:t>    </a:t>
            </a:r>
            <a:r>
              <a:rPr lang="en-US" sz="1600" dirty="0" err="1" smtClean="0">
                <a:solidFill>
                  <a:schemeClr val="bg1">
                    <a:lumMod val="75000"/>
                  </a:schemeClr>
                </a:solidFill>
                <a:latin typeface="+mj-lt"/>
              </a:rPr>
              <a:t>mq</a:t>
            </a:r>
            <a:r>
              <a:rPr lang="en-US" sz="1600" dirty="0" smtClean="0">
                <a:solidFill>
                  <a:schemeClr val="bg1">
                    <a:lumMod val="75000"/>
                  </a:schemeClr>
                </a:solidFill>
                <a:latin typeface="+mj-lt"/>
              </a:rPr>
              <a:t> </a:t>
            </a:r>
            <a:r>
              <a:rPr lang="en-US" sz="1600" b="1" dirty="0" smtClean="0">
                <a:solidFill>
                  <a:schemeClr val="bg1">
                    <a:lumMod val="75000"/>
                  </a:schemeClr>
                </a:solidFill>
                <a:latin typeface="+mj-lt"/>
              </a:rPr>
              <a:t>= </a:t>
            </a:r>
            <a:r>
              <a:rPr lang="en-US" sz="1600" b="1" dirty="0" err="1" smtClean="0">
                <a:solidFill>
                  <a:schemeClr val="bg1">
                    <a:lumMod val="75000"/>
                  </a:schemeClr>
                </a:solidFill>
                <a:latin typeface="+mj-lt"/>
              </a:rPr>
              <a:t>MQ.new</a:t>
            </a:r>
            <a:endParaRPr lang="en-US" sz="1600" b="1" dirty="0" smtClean="0">
              <a:solidFill>
                <a:schemeClr val="bg1">
                  <a:lumMod val="75000"/>
                </a:schemeClr>
              </a:solidFill>
              <a:latin typeface="+mj-lt"/>
            </a:endParaRPr>
          </a:p>
          <a:p>
            <a:r>
              <a:rPr lang="en-US" sz="1600" dirty="0" smtClean="0">
                <a:solidFill>
                  <a:schemeClr val="bg1">
                    <a:lumMod val="75000"/>
                  </a:schemeClr>
                </a:solidFill>
                <a:latin typeface="+mj-lt"/>
              </a:rPr>
              <a:t>    </a:t>
            </a:r>
            <a:r>
              <a:rPr lang="en-US" sz="1600" dirty="0" err="1" smtClean="0">
                <a:solidFill>
                  <a:schemeClr val="bg1">
                    <a:lumMod val="75000"/>
                  </a:schemeClr>
                </a:solidFill>
                <a:latin typeface="+mj-lt"/>
              </a:rPr>
              <a:t>mq</a:t>
            </a:r>
            <a:r>
              <a:rPr lang="en-US" sz="1600" b="1" dirty="0" err="1" smtClean="0">
                <a:solidFill>
                  <a:schemeClr val="bg1">
                    <a:lumMod val="75000"/>
                  </a:schemeClr>
                </a:solidFill>
                <a:latin typeface="+mj-lt"/>
              </a:rPr>
              <a:t>.queue(’stocks').bind(mq.topic('stocks</a:t>
            </a:r>
            <a:r>
              <a:rPr lang="en-US" sz="1600" b="1" dirty="0" smtClean="0">
                <a:solidFill>
                  <a:schemeClr val="bg1">
                    <a:lumMod val="75000"/>
                  </a:schemeClr>
                </a:solidFill>
                <a:latin typeface="+mj-lt"/>
              </a:rPr>
              <a:t>'), :key =&gt; '</a:t>
            </a:r>
            <a:r>
              <a:rPr lang="en-US" sz="1600" b="1" dirty="0" err="1" smtClean="0">
                <a:solidFill>
                  <a:schemeClr val="bg1">
                    <a:lumMod val="75000"/>
                  </a:schemeClr>
                </a:solidFill>
                <a:latin typeface="+mj-lt"/>
              </a:rPr>
              <a:t>usd</a:t>
            </a:r>
            <a:r>
              <a:rPr lang="en-US" sz="1600" b="1" dirty="0" smtClean="0">
                <a:solidFill>
                  <a:schemeClr val="bg1">
                    <a:lumMod val="75000"/>
                  </a:schemeClr>
                </a:solidFill>
                <a:latin typeface="+mj-lt"/>
              </a:rPr>
              <a:t>.*').subscribe{ |price|</a:t>
            </a:r>
          </a:p>
          <a:p>
            <a:r>
              <a:rPr lang="en-US" sz="1600" dirty="0" smtClean="0">
                <a:solidFill>
                  <a:schemeClr val="bg1">
                    <a:lumMod val="75000"/>
                  </a:schemeClr>
                </a:solidFill>
                <a:latin typeface="+mj-lt"/>
              </a:rPr>
              <a:t>      print ’stock quote: '</a:t>
            </a:r>
            <a:r>
              <a:rPr lang="en-US" sz="1600" b="1" dirty="0" smtClean="0">
                <a:solidFill>
                  <a:schemeClr val="bg1">
                    <a:lumMod val="75000"/>
                  </a:schemeClr>
                </a:solidFill>
                <a:latin typeface="+mj-lt"/>
              </a:rPr>
              <a:t>, price</a:t>
            </a:r>
          </a:p>
          <a:p>
            <a:r>
              <a:rPr lang="en-US" sz="1600" dirty="0" smtClean="0">
                <a:solidFill>
                  <a:schemeClr val="bg1">
                    <a:lumMod val="75000"/>
                  </a:schemeClr>
                </a:solidFill>
                <a:latin typeface="+mj-lt"/>
              </a:rPr>
              <a:t>    </a:t>
            </a:r>
            <a:r>
              <a:rPr lang="en-US" sz="1600" b="1" dirty="0" smtClean="0">
                <a:solidFill>
                  <a:schemeClr val="bg1">
                    <a:lumMod val="75000"/>
                  </a:schemeClr>
                </a:solidFill>
                <a:latin typeface="+mj-lt"/>
              </a:rPr>
              <a:t>}</a:t>
            </a:r>
          </a:p>
          <a:p>
            <a:r>
              <a:rPr lang="en-US" sz="1600" dirty="0" smtClean="0">
                <a:solidFill>
                  <a:schemeClr val="bg1">
                    <a:lumMod val="75000"/>
                  </a:schemeClr>
                </a:solidFill>
                <a:latin typeface="+mj-lt"/>
              </a:rPr>
              <a:t>    </a:t>
            </a:r>
          </a:p>
          <a:p>
            <a:r>
              <a:rPr lang="en-US" sz="1600" b="1" dirty="0" smtClean="0">
                <a:solidFill>
                  <a:schemeClr val="bg1">
                    <a:lumMod val="75000"/>
                  </a:schemeClr>
                </a:solidFill>
                <a:latin typeface="+mj-lt"/>
              </a:rPr>
              <a:t>end</a:t>
            </a:r>
          </a:p>
          <a:p>
            <a:endParaRPr lang="en-US" sz="1600" dirty="0" smtClean="0">
              <a:solidFill>
                <a:schemeClr val="bg1">
                  <a:lumMod val="75000"/>
                </a:schemeClr>
              </a:solidFill>
              <a:latin typeface="+mj-lt"/>
            </a:endParaRPr>
          </a:p>
        </p:txBody>
      </p:sp>
      <p:sp>
        <p:nvSpPr>
          <p:cNvPr id="4" name="Rectangular Callout 3"/>
          <p:cNvSpPr/>
          <p:nvPr/>
        </p:nvSpPr>
        <p:spPr>
          <a:xfrm>
            <a:off x="6045200" y="666750"/>
            <a:ext cx="2117725" cy="736600"/>
          </a:xfrm>
          <a:prstGeom prst="wedgeRectCallout">
            <a:avLst>
              <a:gd name="adj1" fmla="val -56456"/>
              <a:gd name="adj2" fmla="val -268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0000"/>
                </a:solidFill>
              </a:rPr>
              <a:t>Publisher</a:t>
            </a:r>
            <a:endParaRPr lang="en-US" b="1" dirty="0">
              <a:solidFill>
                <a:srgbClr val="000000"/>
              </a:solidFill>
            </a:endParaRPr>
          </a:p>
        </p:txBody>
      </p:sp>
      <p:sp>
        <p:nvSpPr>
          <p:cNvPr id="7" name="Text Placeholder 1"/>
          <p:cNvSpPr>
            <a:spLocks noGrp="1"/>
          </p:cNvSpPr>
          <p:nvPr>
            <p:ph type="body" idx="1"/>
          </p:nvPr>
        </p:nvSpPr>
        <p:spPr>
          <a:xfrm>
            <a:off x="796925" y="3705225"/>
            <a:ext cx="7772400" cy="1500187"/>
          </a:xfrm>
        </p:spPr>
        <p:txBody>
          <a:bodyPr>
            <a:normAutofit/>
          </a:bodyPr>
          <a:lstStyle/>
          <a:p>
            <a:pPr algn="r"/>
            <a:r>
              <a:rPr lang="en-US" sz="2600" b="1" dirty="0" smtClean="0">
                <a:solidFill>
                  <a:schemeClr val="bg1">
                    <a:lumMod val="50000"/>
                  </a:schemeClr>
                </a:solidFill>
              </a:rPr>
              <a:t>AMQP + Ruby Example</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lumMod val="95000"/>
          </a:schemeClr>
        </a:solidFill>
        <a:effectLst/>
      </p:bgPr>
    </p:bg>
    <p:spTree>
      <p:nvGrpSpPr>
        <p:cNvPr id="1" name=""/>
        <p:cNvGrpSpPr/>
        <p:nvPr/>
      </p:nvGrpSpPr>
      <p:grpSpPr>
        <a:xfrm>
          <a:off x="0" y="0"/>
          <a:ext cx="0" cy="0"/>
          <a:chOff x="0" y="0"/>
          <a:chExt cx="0" cy="0"/>
        </a:xfrm>
      </p:grpSpPr>
      <p:sp>
        <p:nvSpPr>
          <p:cNvPr id="14337" name="Rectangle 1"/>
          <p:cNvSpPr>
            <a:spLocks noChangeArrowheads="1"/>
          </p:cNvSpPr>
          <p:nvPr/>
        </p:nvSpPr>
        <p:spPr bwMode="auto">
          <a:xfrm>
            <a:off x="460375" y="189607"/>
            <a:ext cx="8070850" cy="501675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1600" dirty="0" smtClean="0">
                <a:solidFill>
                  <a:schemeClr val="bg1">
                    <a:lumMod val="75000"/>
                  </a:schemeClr>
                </a:solidFill>
                <a:latin typeface="+mj-lt"/>
              </a:rPr>
              <a:t>require '</a:t>
            </a:r>
            <a:r>
              <a:rPr lang="en-US" sz="1600" dirty="0" err="1" smtClean="0">
                <a:solidFill>
                  <a:schemeClr val="bg1">
                    <a:lumMod val="75000"/>
                  </a:schemeClr>
                </a:solidFill>
                <a:latin typeface="+mj-lt"/>
              </a:rPr>
              <a:t>mq</a:t>
            </a:r>
            <a:r>
              <a:rPr lang="en-US" sz="1600" dirty="0" smtClean="0">
                <a:solidFill>
                  <a:schemeClr val="bg1">
                    <a:lumMod val="75000"/>
                  </a:schemeClr>
                </a:solidFill>
                <a:latin typeface="+mj-lt"/>
              </a:rPr>
              <a:t>'</a:t>
            </a:r>
          </a:p>
          <a:p>
            <a:r>
              <a:rPr lang="en-US" sz="1600" dirty="0" smtClean="0">
                <a:solidFill>
                  <a:schemeClr val="bg1">
                    <a:lumMod val="75000"/>
                  </a:schemeClr>
                </a:solidFill>
                <a:latin typeface="+mj-lt"/>
              </a:rPr>
              <a:t> </a:t>
            </a:r>
          </a:p>
          <a:p>
            <a:r>
              <a:rPr lang="en-US" sz="1600" dirty="0" err="1" smtClean="0">
                <a:solidFill>
                  <a:schemeClr val="bg1">
                    <a:lumMod val="75000"/>
                  </a:schemeClr>
                </a:solidFill>
                <a:latin typeface="+mj-lt"/>
              </a:rPr>
              <a:t>AMQP</a:t>
            </a:r>
            <a:r>
              <a:rPr lang="en-US" sz="1600" b="1" dirty="0" err="1" smtClean="0">
                <a:solidFill>
                  <a:schemeClr val="bg1">
                    <a:lumMod val="75000"/>
                  </a:schemeClr>
                </a:solidFill>
                <a:latin typeface="+mj-lt"/>
              </a:rPr>
              <a:t>.start</a:t>
            </a:r>
            <a:r>
              <a:rPr lang="en-US" sz="1600" b="1" dirty="0" smtClean="0">
                <a:solidFill>
                  <a:schemeClr val="bg1">
                    <a:lumMod val="75000"/>
                  </a:schemeClr>
                </a:solidFill>
                <a:latin typeface="+mj-lt"/>
              </a:rPr>
              <a:t>(:host =&gt; 'amqp-server.com') do</a:t>
            </a:r>
          </a:p>
          <a:p>
            <a:endParaRPr lang="en-US" sz="1600" dirty="0" smtClean="0">
              <a:solidFill>
                <a:schemeClr val="bg1">
                  <a:lumMod val="75000"/>
                </a:schemeClr>
              </a:solidFill>
              <a:latin typeface="+mj-lt"/>
            </a:endParaRPr>
          </a:p>
          <a:p>
            <a:r>
              <a:rPr lang="en-US" sz="1600" dirty="0" smtClean="0">
                <a:solidFill>
                  <a:schemeClr val="bg1">
                    <a:lumMod val="75000"/>
                  </a:schemeClr>
                </a:solidFill>
                <a:latin typeface="+mj-lt"/>
              </a:rPr>
              <a:t>    </a:t>
            </a:r>
            <a:r>
              <a:rPr lang="en-US" sz="1600" dirty="0" err="1" smtClean="0">
                <a:solidFill>
                  <a:schemeClr val="bg1">
                    <a:lumMod val="75000"/>
                  </a:schemeClr>
                </a:solidFill>
                <a:latin typeface="+mj-lt"/>
              </a:rPr>
              <a:t>mq</a:t>
            </a:r>
            <a:r>
              <a:rPr lang="en-US" sz="1600" dirty="0" smtClean="0">
                <a:solidFill>
                  <a:schemeClr val="bg1">
                    <a:lumMod val="75000"/>
                  </a:schemeClr>
                </a:solidFill>
                <a:latin typeface="+mj-lt"/>
              </a:rPr>
              <a:t> </a:t>
            </a:r>
            <a:r>
              <a:rPr lang="en-US" sz="1600" b="1" dirty="0" smtClean="0">
                <a:solidFill>
                  <a:schemeClr val="bg1">
                    <a:lumMod val="75000"/>
                  </a:schemeClr>
                </a:solidFill>
                <a:latin typeface="+mj-lt"/>
              </a:rPr>
              <a:t>= </a:t>
            </a:r>
            <a:r>
              <a:rPr lang="en-US" sz="1600" b="1" dirty="0" err="1" smtClean="0">
                <a:solidFill>
                  <a:schemeClr val="bg1">
                    <a:lumMod val="75000"/>
                  </a:schemeClr>
                </a:solidFill>
                <a:latin typeface="+mj-lt"/>
              </a:rPr>
              <a:t>MQ.new</a:t>
            </a:r>
            <a:endParaRPr lang="en-US" sz="1600" b="1" dirty="0" smtClean="0">
              <a:solidFill>
                <a:schemeClr val="bg1">
                  <a:lumMod val="75000"/>
                </a:schemeClr>
              </a:solidFill>
              <a:latin typeface="+mj-lt"/>
            </a:endParaRPr>
          </a:p>
          <a:p>
            <a:r>
              <a:rPr lang="en-US" sz="1600" dirty="0" smtClean="0">
                <a:solidFill>
                  <a:schemeClr val="bg1">
                    <a:lumMod val="75000"/>
                  </a:schemeClr>
                </a:solidFill>
                <a:latin typeface="+mj-lt"/>
              </a:rPr>
              <a:t>    </a:t>
            </a:r>
            <a:r>
              <a:rPr lang="en-US" sz="1600" dirty="0" err="1" smtClean="0">
                <a:solidFill>
                  <a:schemeClr val="bg1">
                    <a:lumMod val="75000"/>
                  </a:schemeClr>
                </a:solidFill>
                <a:latin typeface="+mj-lt"/>
              </a:rPr>
              <a:t>mq</a:t>
            </a:r>
            <a:r>
              <a:rPr lang="en-US" sz="1600" b="1" dirty="0" err="1" smtClean="0">
                <a:solidFill>
                  <a:schemeClr val="bg1">
                    <a:lumMod val="75000"/>
                  </a:schemeClr>
                </a:solidFill>
                <a:latin typeface="+mj-lt"/>
              </a:rPr>
              <a:t>.topic</a:t>
            </a:r>
            <a:r>
              <a:rPr lang="en-US" sz="1600" b="1" dirty="0" smtClean="0">
                <a:solidFill>
                  <a:schemeClr val="bg1">
                    <a:lumMod val="75000"/>
                  </a:schemeClr>
                </a:solidFill>
                <a:latin typeface="+mj-lt"/>
              </a:rPr>
              <a:t>('stocks').publish("5.95", :key =&gt; "usd.amz")</a:t>
            </a:r>
          </a:p>
          <a:p>
            <a:r>
              <a:rPr lang="en-US" sz="1600" dirty="0" smtClean="0">
                <a:solidFill>
                  <a:schemeClr val="bg1">
                    <a:lumMod val="75000"/>
                  </a:schemeClr>
                </a:solidFill>
                <a:latin typeface="+mj-lt"/>
              </a:rPr>
              <a:t>    </a:t>
            </a:r>
          </a:p>
          <a:p>
            <a:r>
              <a:rPr lang="en-US" sz="1600" b="1" dirty="0" smtClean="0">
                <a:solidFill>
                  <a:schemeClr val="bg1">
                    <a:lumMod val="75000"/>
                  </a:schemeClr>
                </a:solidFill>
                <a:latin typeface="+mj-lt"/>
              </a:rPr>
              <a:t>end  </a:t>
            </a:r>
          </a:p>
          <a:p>
            <a:endParaRPr lang="en-US" sz="1600" dirty="0" smtClean="0">
              <a:solidFill>
                <a:srgbClr val="808080"/>
              </a:solidFill>
              <a:latin typeface="+mj-lt"/>
            </a:endParaRPr>
          </a:p>
          <a:p>
            <a:endParaRPr lang="en-US" sz="1600" dirty="0" smtClean="0">
              <a:solidFill>
                <a:srgbClr val="808080"/>
              </a:solidFill>
              <a:latin typeface="+mj-lt"/>
            </a:endParaRPr>
          </a:p>
          <a:p>
            <a:endParaRPr lang="en-US" sz="1600" dirty="0" smtClean="0">
              <a:solidFill>
                <a:srgbClr val="808080"/>
              </a:solidFill>
              <a:latin typeface="+mj-lt"/>
            </a:endParaRPr>
          </a:p>
          <a:p>
            <a:r>
              <a:rPr lang="en-US" sz="1600" dirty="0" err="1" smtClean="0">
                <a:solidFill>
                  <a:srgbClr val="000000"/>
                </a:solidFill>
                <a:latin typeface="+mj-lt"/>
              </a:rPr>
              <a:t>AMQP</a:t>
            </a:r>
            <a:r>
              <a:rPr lang="en-US" sz="1600" b="1" dirty="0" err="1" smtClean="0">
                <a:solidFill>
                  <a:srgbClr val="000000"/>
                </a:solidFill>
                <a:latin typeface="+mj-lt"/>
              </a:rPr>
              <a:t>.start</a:t>
            </a:r>
            <a:r>
              <a:rPr lang="en-US" sz="1600" b="1" dirty="0" smtClean="0">
                <a:solidFill>
                  <a:srgbClr val="000000"/>
                </a:solidFill>
                <a:latin typeface="+mj-lt"/>
              </a:rPr>
              <a:t>(</a:t>
            </a:r>
            <a:r>
              <a:rPr lang="en-US" sz="1600" b="1" dirty="0" smtClean="0">
                <a:solidFill>
                  <a:srgbClr val="C0A030"/>
                </a:solidFill>
                <a:latin typeface="+mj-lt"/>
              </a:rPr>
              <a:t>:host</a:t>
            </a:r>
            <a:r>
              <a:rPr lang="en-US" sz="1600" b="1" dirty="0" smtClean="0">
                <a:solidFill>
                  <a:srgbClr val="808080"/>
                </a:solidFill>
                <a:latin typeface="+mj-lt"/>
              </a:rPr>
              <a:t> </a:t>
            </a:r>
            <a:r>
              <a:rPr lang="en-US" sz="1600" b="1" dirty="0" smtClean="0">
                <a:solidFill>
                  <a:srgbClr val="000000"/>
                </a:solidFill>
                <a:latin typeface="+mj-lt"/>
              </a:rPr>
              <a:t>=&gt;</a:t>
            </a:r>
            <a:r>
              <a:rPr lang="en-US" sz="1600" b="1" dirty="0" smtClean="0">
                <a:solidFill>
                  <a:srgbClr val="808080"/>
                </a:solidFill>
                <a:latin typeface="+mj-lt"/>
              </a:rPr>
              <a:t> </a:t>
            </a:r>
            <a:r>
              <a:rPr lang="en-US" sz="1600" b="1" dirty="0" smtClean="0">
                <a:solidFill>
                  <a:srgbClr val="7F007F"/>
                </a:solidFill>
                <a:latin typeface="+mj-lt"/>
              </a:rPr>
              <a:t>'amqp-server.com'</a:t>
            </a:r>
            <a:r>
              <a:rPr lang="en-US" sz="1600" b="1" dirty="0" smtClean="0">
                <a:solidFill>
                  <a:srgbClr val="000000"/>
                </a:solidFill>
                <a:latin typeface="+mj-lt"/>
              </a:rPr>
              <a:t>)</a:t>
            </a:r>
            <a:r>
              <a:rPr lang="en-US" sz="1600" b="1" dirty="0" smtClean="0">
                <a:solidFill>
                  <a:srgbClr val="808080"/>
                </a:solidFill>
                <a:latin typeface="+mj-lt"/>
              </a:rPr>
              <a:t> </a:t>
            </a:r>
            <a:r>
              <a:rPr lang="en-US" sz="1600" b="1" dirty="0" smtClean="0">
                <a:solidFill>
                  <a:srgbClr val="00007F"/>
                </a:solidFill>
                <a:latin typeface="+mj-lt"/>
              </a:rPr>
              <a:t>do</a:t>
            </a:r>
            <a:endParaRPr lang="en-US" sz="1600" b="1" dirty="0" smtClean="0">
              <a:solidFill>
                <a:srgbClr val="808080"/>
              </a:solidFill>
              <a:latin typeface="+mj-lt"/>
            </a:endParaRPr>
          </a:p>
          <a:p>
            <a:r>
              <a:rPr lang="en-US" sz="1600" dirty="0" smtClean="0">
                <a:solidFill>
                  <a:srgbClr val="808080"/>
                </a:solidFill>
                <a:latin typeface="+mj-lt"/>
              </a:rPr>
              <a:t>  </a:t>
            </a:r>
          </a:p>
          <a:p>
            <a:r>
              <a:rPr lang="en-US" sz="1600" dirty="0" smtClean="0">
                <a:solidFill>
                  <a:srgbClr val="808080"/>
                </a:solidFill>
                <a:latin typeface="+mj-lt"/>
              </a:rPr>
              <a:t>    </a:t>
            </a:r>
            <a:r>
              <a:rPr lang="en-US" sz="1600" dirty="0" err="1" smtClean="0">
                <a:solidFill>
                  <a:srgbClr val="000000"/>
                </a:solidFill>
                <a:latin typeface="+mj-lt"/>
              </a:rPr>
              <a:t>mq</a:t>
            </a:r>
            <a:r>
              <a:rPr lang="en-US" sz="1600" dirty="0" smtClean="0">
                <a:solidFill>
                  <a:srgbClr val="808080"/>
                </a:solidFill>
                <a:latin typeface="+mj-lt"/>
              </a:rPr>
              <a:t> </a:t>
            </a:r>
            <a:r>
              <a:rPr lang="en-US" sz="1600" b="1" dirty="0" smtClean="0">
                <a:solidFill>
                  <a:srgbClr val="000000"/>
                </a:solidFill>
                <a:latin typeface="+mj-lt"/>
              </a:rPr>
              <a:t>=</a:t>
            </a:r>
            <a:r>
              <a:rPr lang="en-US" sz="1600" b="1" dirty="0" smtClean="0">
                <a:solidFill>
                  <a:srgbClr val="808080"/>
                </a:solidFill>
                <a:latin typeface="+mj-lt"/>
              </a:rPr>
              <a:t> </a:t>
            </a:r>
            <a:r>
              <a:rPr lang="en-US" sz="1600" b="1" dirty="0" err="1" smtClean="0">
                <a:solidFill>
                  <a:srgbClr val="000000"/>
                </a:solidFill>
                <a:latin typeface="+mj-lt"/>
              </a:rPr>
              <a:t>MQ.new</a:t>
            </a:r>
            <a:endParaRPr lang="en-US" sz="1600" b="1" dirty="0" smtClean="0">
              <a:solidFill>
                <a:srgbClr val="808080"/>
              </a:solidFill>
              <a:latin typeface="+mj-lt"/>
            </a:endParaRPr>
          </a:p>
          <a:p>
            <a:r>
              <a:rPr lang="en-US" sz="1600" dirty="0" smtClean="0">
                <a:solidFill>
                  <a:srgbClr val="808080"/>
                </a:solidFill>
                <a:latin typeface="+mj-lt"/>
              </a:rPr>
              <a:t>    </a:t>
            </a:r>
            <a:r>
              <a:rPr lang="en-US" sz="1600" dirty="0" err="1" smtClean="0">
                <a:solidFill>
                  <a:srgbClr val="000000"/>
                </a:solidFill>
                <a:latin typeface="+mj-lt"/>
              </a:rPr>
              <a:t>mq</a:t>
            </a:r>
            <a:r>
              <a:rPr lang="en-US" sz="1600" b="1" dirty="0" err="1" smtClean="0">
                <a:solidFill>
                  <a:srgbClr val="000000"/>
                </a:solidFill>
                <a:latin typeface="+mj-lt"/>
              </a:rPr>
              <a:t>.queue(</a:t>
            </a:r>
            <a:r>
              <a:rPr lang="en-US" sz="1600" b="1" dirty="0" err="1" smtClean="0">
                <a:solidFill>
                  <a:srgbClr val="7F007F"/>
                </a:solidFill>
                <a:latin typeface="+mj-lt"/>
              </a:rPr>
              <a:t>‘stocks'</a:t>
            </a:r>
            <a:r>
              <a:rPr lang="en-US" sz="1600" b="1" dirty="0" err="1" smtClean="0">
                <a:solidFill>
                  <a:srgbClr val="000000"/>
                </a:solidFill>
                <a:latin typeface="+mj-lt"/>
              </a:rPr>
              <a:t>).bind(mq.topic(</a:t>
            </a:r>
            <a:r>
              <a:rPr lang="en-US" sz="1600" b="1" dirty="0" err="1" smtClean="0">
                <a:solidFill>
                  <a:srgbClr val="7F007F"/>
                </a:solidFill>
                <a:latin typeface="+mj-lt"/>
              </a:rPr>
              <a:t>'stocks</a:t>
            </a:r>
            <a:r>
              <a:rPr lang="en-US" sz="1600" b="1" dirty="0" smtClean="0">
                <a:solidFill>
                  <a:srgbClr val="7F007F"/>
                </a:solidFill>
                <a:latin typeface="+mj-lt"/>
              </a:rPr>
              <a:t>'</a:t>
            </a:r>
            <a:r>
              <a:rPr lang="en-US" sz="1600" b="1" dirty="0" smtClean="0">
                <a:solidFill>
                  <a:srgbClr val="000000"/>
                </a:solidFill>
                <a:latin typeface="+mj-lt"/>
              </a:rPr>
              <a:t>),</a:t>
            </a:r>
            <a:r>
              <a:rPr lang="en-US" sz="1600" b="1" dirty="0" smtClean="0">
                <a:solidFill>
                  <a:srgbClr val="808080"/>
                </a:solidFill>
                <a:latin typeface="+mj-lt"/>
              </a:rPr>
              <a:t> </a:t>
            </a:r>
            <a:r>
              <a:rPr lang="en-US" sz="1600" b="1" dirty="0" smtClean="0">
                <a:solidFill>
                  <a:srgbClr val="C0A030"/>
                </a:solidFill>
                <a:latin typeface="+mj-lt"/>
              </a:rPr>
              <a:t>:key</a:t>
            </a:r>
            <a:r>
              <a:rPr lang="en-US" sz="1600" b="1" dirty="0" smtClean="0">
                <a:solidFill>
                  <a:srgbClr val="808080"/>
                </a:solidFill>
                <a:latin typeface="+mj-lt"/>
              </a:rPr>
              <a:t> </a:t>
            </a:r>
            <a:r>
              <a:rPr lang="en-US" sz="1600" b="1" dirty="0" smtClean="0">
                <a:solidFill>
                  <a:srgbClr val="000000"/>
                </a:solidFill>
                <a:latin typeface="+mj-lt"/>
              </a:rPr>
              <a:t>=&gt;</a:t>
            </a:r>
            <a:r>
              <a:rPr lang="en-US" sz="1600" b="1" dirty="0" smtClean="0">
                <a:solidFill>
                  <a:srgbClr val="808080"/>
                </a:solidFill>
                <a:latin typeface="+mj-lt"/>
              </a:rPr>
              <a:t> </a:t>
            </a:r>
            <a:r>
              <a:rPr lang="en-US" sz="1600" b="1" dirty="0" smtClean="0">
                <a:solidFill>
                  <a:srgbClr val="7F007F"/>
                </a:solidFill>
                <a:latin typeface="+mj-lt"/>
              </a:rPr>
              <a:t>'</a:t>
            </a:r>
            <a:r>
              <a:rPr lang="en-US" sz="1600" b="1" dirty="0" err="1" smtClean="0">
                <a:solidFill>
                  <a:srgbClr val="7F007F"/>
                </a:solidFill>
                <a:latin typeface="+mj-lt"/>
              </a:rPr>
              <a:t>usd</a:t>
            </a:r>
            <a:r>
              <a:rPr lang="en-US" sz="1600" b="1" dirty="0" smtClean="0">
                <a:solidFill>
                  <a:srgbClr val="7F007F"/>
                </a:solidFill>
                <a:latin typeface="+mj-lt"/>
              </a:rPr>
              <a:t>.*'</a:t>
            </a:r>
            <a:r>
              <a:rPr lang="en-US" sz="1600" b="1" dirty="0" smtClean="0">
                <a:solidFill>
                  <a:srgbClr val="000000"/>
                </a:solidFill>
                <a:latin typeface="+mj-lt"/>
              </a:rPr>
              <a:t>).subscribe{</a:t>
            </a:r>
            <a:r>
              <a:rPr lang="en-US" sz="1600" b="1" dirty="0" smtClean="0">
                <a:solidFill>
                  <a:srgbClr val="808080"/>
                </a:solidFill>
                <a:latin typeface="+mj-lt"/>
              </a:rPr>
              <a:t> </a:t>
            </a:r>
            <a:r>
              <a:rPr lang="en-US" sz="1600" b="1" dirty="0" smtClean="0">
                <a:solidFill>
                  <a:srgbClr val="000000"/>
                </a:solidFill>
                <a:latin typeface="+mj-lt"/>
              </a:rPr>
              <a:t>|price|</a:t>
            </a:r>
            <a:endParaRPr lang="en-US" sz="1600" b="1" dirty="0" smtClean="0">
              <a:solidFill>
                <a:srgbClr val="808080"/>
              </a:solidFill>
              <a:latin typeface="+mj-lt"/>
            </a:endParaRPr>
          </a:p>
          <a:p>
            <a:r>
              <a:rPr lang="en-US" sz="1600" dirty="0" smtClean="0">
                <a:solidFill>
                  <a:srgbClr val="808080"/>
                </a:solidFill>
                <a:latin typeface="+mj-lt"/>
              </a:rPr>
              <a:t>      </a:t>
            </a:r>
            <a:r>
              <a:rPr lang="en-US" sz="1600" dirty="0" smtClean="0">
                <a:solidFill>
                  <a:srgbClr val="000000"/>
                </a:solidFill>
                <a:latin typeface="+mj-lt"/>
              </a:rPr>
              <a:t>print</a:t>
            </a:r>
            <a:r>
              <a:rPr lang="en-US" sz="1600" dirty="0" smtClean="0">
                <a:solidFill>
                  <a:srgbClr val="808080"/>
                </a:solidFill>
                <a:latin typeface="+mj-lt"/>
              </a:rPr>
              <a:t> </a:t>
            </a:r>
            <a:r>
              <a:rPr lang="en-US" sz="1600" dirty="0" smtClean="0">
                <a:solidFill>
                  <a:srgbClr val="7F007F"/>
                </a:solidFill>
                <a:latin typeface="+mj-lt"/>
              </a:rPr>
              <a:t>‘stock quote: '</a:t>
            </a:r>
            <a:r>
              <a:rPr lang="en-US" sz="1600" b="1" dirty="0" smtClean="0">
                <a:solidFill>
                  <a:srgbClr val="000000"/>
                </a:solidFill>
                <a:latin typeface="+mj-lt"/>
              </a:rPr>
              <a:t>,</a:t>
            </a:r>
            <a:r>
              <a:rPr lang="en-US" sz="1600" b="1" dirty="0" smtClean="0">
                <a:solidFill>
                  <a:srgbClr val="808080"/>
                </a:solidFill>
                <a:latin typeface="+mj-lt"/>
              </a:rPr>
              <a:t> </a:t>
            </a:r>
            <a:r>
              <a:rPr lang="en-US" sz="1600" b="1" dirty="0" smtClean="0">
                <a:solidFill>
                  <a:srgbClr val="000000"/>
                </a:solidFill>
                <a:latin typeface="+mj-lt"/>
              </a:rPr>
              <a:t>price</a:t>
            </a:r>
            <a:endParaRPr lang="en-US" sz="1600" b="1" dirty="0" smtClean="0">
              <a:solidFill>
                <a:srgbClr val="808080"/>
              </a:solidFill>
              <a:latin typeface="+mj-lt"/>
            </a:endParaRPr>
          </a:p>
          <a:p>
            <a:r>
              <a:rPr lang="en-US" sz="1600" dirty="0" smtClean="0">
                <a:solidFill>
                  <a:srgbClr val="808080"/>
                </a:solidFill>
                <a:latin typeface="+mj-lt"/>
              </a:rPr>
              <a:t>    </a:t>
            </a:r>
            <a:r>
              <a:rPr lang="en-US" sz="1600" b="1" dirty="0" smtClean="0">
                <a:solidFill>
                  <a:srgbClr val="000000"/>
                </a:solidFill>
                <a:latin typeface="+mj-lt"/>
              </a:rPr>
              <a:t>}</a:t>
            </a:r>
            <a:endParaRPr lang="en-US" sz="1600" b="1" dirty="0" smtClean="0">
              <a:solidFill>
                <a:srgbClr val="808080"/>
              </a:solidFill>
              <a:latin typeface="+mj-lt"/>
            </a:endParaRPr>
          </a:p>
          <a:p>
            <a:r>
              <a:rPr lang="en-US" sz="1600" dirty="0" smtClean="0">
                <a:solidFill>
                  <a:srgbClr val="808080"/>
                </a:solidFill>
                <a:latin typeface="+mj-lt"/>
              </a:rPr>
              <a:t>    </a:t>
            </a:r>
          </a:p>
          <a:p>
            <a:r>
              <a:rPr lang="en-US" sz="1600" b="1" dirty="0" smtClean="0">
                <a:solidFill>
                  <a:srgbClr val="00007F"/>
                </a:solidFill>
                <a:latin typeface="+mj-lt"/>
              </a:rPr>
              <a:t>end</a:t>
            </a:r>
            <a:endParaRPr lang="en-US" sz="1600" b="1" dirty="0" smtClean="0">
              <a:solidFill>
                <a:srgbClr val="808080"/>
              </a:solidFill>
              <a:latin typeface="+mj-lt"/>
            </a:endParaRPr>
          </a:p>
          <a:p>
            <a:endParaRPr lang="en-US" sz="1600" dirty="0" smtClean="0">
              <a:solidFill>
                <a:schemeClr val="bg1">
                  <a:lumMod val="75000"/>
                </a:schemeClr>
              </a:solidFill>
              <a:latin typeface="+mj-lt"/>
            </a:endParaRPr>
          </a:p>
        </p:txBody>
      </p:sp>
      <p:sp>
        <p:nvSpPr>
          <p:cNvPr id="4" name="Rectangular Callout 3"/>
          <p:cNvSpPr/>
          <p:nvPr/>
        </p:nvSpPr>
        <p:spPr>
          <a:xfrm>
            <a:off x="6045200" y="2600325"/>
            <a:ext cx="2117725" cy="736600"/>
          </a:xfrm>
          <a:prstGeom prst="wedgeRectCallout">
            <a:avLst>
              <a:gd name="adj1" fmla="val -58075"/>
              <a:gd name="adj2" fmla="val 150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0000"/>
                </a:solidFill>
              </a:rPr>
              <a:t>Consumer</a:t>
            </a:r>
            <a:endParaRPr lang="en-US" b="1" dirty="0">
              <a:solidFill>
                <a:srgbClr val="000000"/>
              </a:solidFill>
            </a:endParaRPr>
          </a:p>
        </p:txBody>
      </p:sp>
      <p:sp>
        <p:nvSpPr>
          <p:cNvPr id="7" name="Text Placeholder 1"/>
          <p:cNvSpPr>
            <a:spLocks noGrp="1"/>
          </p:cNvSpPr>
          <p:nvPr>
            <p:ph type="body" idx="1"/>
          </p:nvPr>
        </p:nvSpPr>
        <p:spPr>
          <a:xfrm>
            <a:off x="796925" y="3705225"/>
            <a:ext cx="7772400" cy="1500187"/>
          </a:xfrm>
        </p:spPr>
        <p:txBody>
          <a:bodyPr>
            <a:normAutofit/>
          </a:bodyPr>
          <a:lstStyle/>
          <a:p>
            <a:pPr algn="r"/>
            <a:r>
              <a:rPr lang="en-US" sz="2600" b="1" dirty="0" smtClean="0">
                <a:solidFill>
                  <a:schemeClr val="bg1">
                    <a:lumMod val="50000"/>
                  </a:schemeClr>
                </a:solidFill>
              </a:rPr>
              <a:t>AMQP + Ruby Example</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tx1"/>
        </a:solidFill>
        <a:effectLst/>
      </p:bgPr>
    </p:bg>
    <p:spTree>
      <p:nvGrpSpPr>
        <p:cNvPr id="1" name=""/>
        <p:cNvGrpSpPr/>
        <p:nvPr/>
      </p:nvGrpSpPr>
      <p:grpSpPr>
        <a:xfrm>
          <a:off x="0" y="0"/>
          <a:ext cx="0" cy="0"/>
          <a:chOff x="0" y="0"/>
          <a:chExt cx="0" cy="0"/>
        </a:xfrm>
      </p:grpSpPr>
      <p:sp>
        <p:nvSpPr>
          <p:cNvPr id="4" name="Text Placeholder 1"/>
          <p:cNvSpPr txBox="1">
            <a:spLocks/>
          </p:cNvSpPr>
          <p:nvPr/>
        </p:nvSpPr>
        <p:spPr>
          <a:xfrm>
            <a:off x="796925" y="666750"/>
            <a:ext cx="7772400" cy="1500187"/>
          </a:xfrm>
          <a:prstGeom prst="rect">
            <a:avLst/>
          </a:prstGeom>
        </p:spPr>
        <p:txBody>
          <a:bodyPr>
            <a:normAutofit/>
          </a:bodyPr>
          <a:lstStyle/>
          <a:p>
            <a:pPr marL="342900" marR="0" lvl="0" indent="-342900" defTabSz="914400" rtl="0" eaLnBrk="1" fontAlgn="auto" latinLnBrk="0" hangingPunct="1">
              <a:lnSpc>
                <a:spcPct val="100000"/>
              </a:lnSpc>
              <a:spcBef>
                <a:spcPct val="20000"/>
              </a:spcBef>
              <a:spcAft>
                <a:spcPts val="0"/>
              </a:spcAft>
              <a:buClrTx/>
              <a:buSzTx/>
              <a:tabLst/>
              <a:defRPr/>
            </a:pPr>
            <a:endParaRPr kumimoji="0" lang="en-US" sz="2500" b="1" i="1" u="none" strike="noStrike" kern="1200" cap="none" spc="0" normalizeH="0" baseline="0" noProof="0" dirty="0" smtClean="0">
              <a:ln>
                <a:noFill/>
              </a:ln>
              <a:solidFill>
                <a:schemeClr val="tx1">
                  <a:lumMod val="75000"/>
                  <a:lumOff val="25000"/>
                </a:schemeClr>
              </a:solidFill>
              <a:effectLst/>
              <a:uLnTx/>
              <a:uFillTx/>
              <a:latin typeface="+mn-lt"/>
              <a:ea typeface="+mn-ea"/>
              <a:cs typeface="+mn-cs"/>
            </a:endParaRPr>
          </a:p>
        </p:txBody>
      </p:sp>
      <p:pic>
        <p:nvPicPr>
          <p:cNvPr id="10" name="Picture 9" descr="Screen shot 2009-10-12 at 10.53.58 AM.png"/>
          <p:cNvPicPr>
            <a:picLocks noChangeAspect="1"/>
          </p:cNvPicPr>
          <p:nvPr/>
        </p:nvPicPr>
        <p:blipFill>
          <a:blip r:embed="rId3"/>
          <a:stretch>
            <a:fillRect/>
          </a:stretch>
        </p:blipFill>
        <p:spPr>
          <a:xfrm>
            <a:off x="254000" y="1600200"/>
            <a:ext cx="8432800" cy="3048000"/>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B80243"/>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609600" y="1411172"/>
            <a:ext cx="7188200" cy="2475028"/>
          </a:xfrm>
          <a:prstGeom prst="rect">
            <a:avLst/>
          </a:prstGeom>
        </p:spPr>
      </p:pic>
      <p:sp>
        <p:nvSpPr>
          <p:cNvPr id="14" name="Rectangle 13"/>
          <p:cNvSpPr/>
          <p:nvPr/>
        </p:nvSpPr>
        <p:spPr>
          <a:xfrm>
            <a:off x="762000" y="304800"/>
            <a:ext cx="6934200" cy="369332"/>
          </a:xfrm>
          <a:prstGeom prst="rect">
            <a:avLst/>
          </a:prstGeom>
        </p:spPr>
        <p:txBody>
          <a:bodyPr wrap="square">
            <a:spAutoFit/>
          </a:bodyPr>
          <a:lstStyle/>
          <a:p>
            <a:r>
              <a:rPr lang="en-US" b="1" dirty="0" smtClean="0">
                <a:solidFill>
                  <a:srgbClr val="FFFFFF"/>
                </a:solidFill>
              </a:rPr>
              <a:t>http://blog.webhooks.org/2009/04/23/slides-from-pivotal-labs-talk/</a:t>
            </a:r>
            <a:endParaRPr lang="en-US" b="1" dirty="0">
              <a:solidFill>
                <a:srgbClr val="FFFFFF"/>
              </a:solidFill>
            </a:endParaRPr>
          </a:p>
        </p:txBody>
      </p:sp>
      <p:sp>
        <p:nvSpPr>
          <p:cNvPr id="15" name="Text Placeholder 1"/>
          <p:cNvSpPr>
            <a:spLocks noGrp="1"/>
          </p:cNvSpPr>
          <p:nvPr>
            <p:ph type="body" idx="1"/>
          </p:nvPr>
        </p:nvSpPr>
        <p:spPr>
          <a:xfrm>
            <a:off x="796925" y="3910013"/>
            <a:ext cx="7772400" cy="1500187"/>
          </a:xfrm>
        </p:spPr>
        <p:txBody>
          <a:bodyPr>
            <a:normAutofit/>
          </a:bodyPr>
          <a:lstStyle/>
          <a:p>
            <a:pPr algn="r"/>
            <a:endParaRPr lang="en-US" sz="2200" b="1" i="1" dirty="0" smtClean="0">
              <a:solidFill>
                <a:srgbClr val="FFFFFF"/>
              </a:solidFill>
            </a:endParaRPr>
          </a:p>
          <a:p>
            <a:pPr algn="r"/>
            <a:r>
              <a:rPr lang="en-US" sz="3000" b="1" i="1" dirty="0" err="1" smtClean="0">
                <a:solidFill>
                  <a:srgbClr val="FFFFFF"/>
                </a:solidFill>
              </a:rPr>
              <a:t>WebHooks</a:t>
            </a:r>
            <a:r>
              <a:rPr lang="en-US" sz="3000" b="1" i="1" dirty="0" smtClean="0">
                <a:solidFill>
                  <a:srgbClr val="FFFFFF"/>
                </a:solidFill>
              </a:rPr>
              <a:t>:</a:t>
            </a:r>
          </a:p>
          <a:p>
            <a:pPr algn="r"/>
            <a:r>
              <a:rPr lang="en-US" sz="2200" i="1" dirty="0" smtClean="0">
                <a:solidFill>
                  <a:srgbClr val="FFFFFF"/>
                </a:solidFill>
              </a:rPr>
              <a:t>Pattern for enabling user-defined callbacks in web-applications</a:t>
            </a:r>
            <a:endParaRPr lang="en-US" sz="2200" i="1" dirty="0">
              <a:solidFill>
                <a:srgbClr val="FFFFFF"/>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990600" y="4595813"/>
            <a:ext cx="7772400" cy="1500187"/>
          </a:xfrm>
        </p:spPr>
        <p:txBody>
          <a:bodyPr>
            <a:normAutofit/>
          </a:bodyPr>
          <a:lstStyle/>
          <a:p>
            <a:pPr algn="r"/>
            <a:r>
              <a:rPr lang="en-US" sz="3000" b="1" dirty="0" smtClean="0">
                <a:solidFill>
                  <a:schemeClr val="tx1">
                    <a:lumMod val="75000"/>
                    <a:lumOff val="25000"/>
                  </a:schemeClr>
                </a:solidFill>
              </a:rPr>
              <a:t>Real-Time has many definitions</a:t>
            </a:r>
          </a:p>
          <a:p>
            <a:pPr algn="r"/>
            <a:r>
              <a:rPr lang="en-US" sz="1800" i="1" dirty="0" smtClean="0">
                <a:solidFill>
                  <a:schemeClr val="tx1">
                    <a:lumMod val="75000"/>
                    <a:lumOff val="25000"/>
                  </a:schemeClr>
                </a:solidFill>
              </a:rPr>
              <a:t>It all depends on your context</a:t>
            </a:r>
          </a:p>
        </p:txBody>
      </p:sp>
      <p:cxnSp>
        <p:nvCxnSpPr>
          <p:cNvPr id="6" name="Straight Connector 5"/>
          <p:cNvCxnSpPr/>
          <p:nvPr/>
        </p:nvCxnSpPr>
        <p:spPr>
          <a:xfrm rot="5400000">
            <a:off x="-2018506" y="3237706"/>
            <a:ext cx="5410200" cy="1588"/>
          </a:xfrm>
          <a:prstGeom prst="line">
            <a:avLst/>
          </a:prstGeom>
        </p:spPr>
        <p:style>
          <a:lnRef idx="2">
            <a:schemeClr val="accent2"/>
          </a:lnRef>
          <a:fillRef idx="0">
            <a:schemeClr val="accent2"/>
          </a:fillRef>
          <a:effectRef idx="1">
            <a:schemeClr val="accent2"/>
          </a:effectRef>
          <a:fontRef idx="minor">
            <a:schemeClr val="tx1"/>
          </a:fontRef>
        </p:style>
      </p:cxnSp>
      <p:sp>
        <p:nvSpPr>
          <p:cNvPr id="8" name="TextBox 7"/>
          <p:cNvSpPr txBox="1"/>
          <p:nvPr/>
        </p:nvSpPr>
        <p:spPr>
          <a:xfrm>
            <a:off x="1066800" y="621268"/>
            <a:ext cx="2895600" cy="369332"/>
          </a:xfrm>
          <a:prstGeom prst="rect">
            <a:avLst/>
          </a:prstGeom>
          <a:noFill/>
        </p:spPr>
        <p:txBody>
          <a:bodyPr wrap="square" rtlCol="0">
            <a:spAutoFit/>
          </a:bodyPr>
          <a:lstStyle/>
          <a:p>
            <a:r>
              <a:rPr lang="en-US" b="1" dirty="0" smtClean="0"/>
              <a:t>(micro/</a:t>
            </a:r>
            <a:r>
              <a:rPr lang="en-US" b="1" dirty="0" err="1" smtClean="0"/>
              <a:t>nano</a:t>
            </a:r>
            <a:r>
              <a:rPr lang="en-US" b="1" dirty="0" smtClean="0"/>
              <a:t>) seconds</a:t>
            </a:r>
            <a:endParaRPr lang="en-US" b="1" dirty="0"/>
          </a:p>
        </p:txBody>
      </p:sp>
      <p:grpSp>
        <p:nvGrpSpPr>
          <p:cNvPr id="36" name="Group 35"/>
          <p:cNvGrpSpPr/>
          <p:nvPr/>
        </p:nvGrpSpPr>
        <p:grpSpPr>
          <a:xfrm>
            <a:off x="3868575" y="381000"/>
            <a:ext cx="5275425" cy="1219200"/>
            <a:chOff x="3868575" y="381000"/>
            <a:chExt cx="5275425" cy="1219200"/>
          </a:xfrm>
        </p:grpSpPr>
        <p:pic>
          <p:nvPicPr>
            <p:cNvPr id="10" name="Picture 9"/>
            <p:cNvPicPr>
              <a:picLocks noChangeAspect="1"/>
            </p:cNvPicPr>
            <p:nvPr/>
          </p:nvPicPr>
          <p:blipFill>
            <a:blip r:embed="rId3"/>
            <a:stretch>
              <a:fillRect/>
            </a:stretch>
          </p:blipFill>
          <p:spPr>
            <a:xfrm>
              <a:off x="3868575" y="381000"/>
              <a:ext cx="1998825" cy="1219200"/>
            </a:xfrm>
            <a:prstGeom prst="rect">
              <a:avLst/>
            </a:prstGeom>
          </p:spPr>
        </p:pic>
        <p:sp>
          <p:nvSpPr>
            <p:cNvPr id="11" name="Rectangle 10"/>
            <p:cNvSpPr/>
            <p:nvPr/>
          </p:nvSpPr>
          <p:spPr>
            <a:xfrm>
              <a:off x="5943600" y="510570"/>
              <a:ext cx="3200400" cy="784830"/>
            </a:xfrm>
            <a:prstGeom prst="rect">
              <a:avLst/>
            </a:prstGeom>
          </p:spPr>
          <p:txBody>
            <a:bodyPr wrap="square">
              <a:spAutoFit/>
            </a:bodyPr>
            <a:lstStyle/>
            <a:p>
              <a:r>
                <a:rPr lang="en-US" sz="1500" i="1" dirty="0" smtClean="0"/>
                <a:t>“Solution Exhibits Under 700 Nanoseconds of Latency for Inter-Process Communication Messaging”</a:t>
              </a:r>
              <a:endParaRPr lang="en-US" sz="1500" i="1" dirty="0"/>
            </a:p>
          </p:txBody>
        </p:sp>
      </p:grpSp>
      <p:cxnSp>
        <p:nvCxnSpPr>
          <p:cNvPr id="12" name="Straight Connector 11"/>
          <p:cNvCxnSpPr/>
          <p:nvPr/>
        </p:nvCxnSpPr>
        <p:spPr>
          <a:xfrm rot="10800000">
            <a:off x="685800" y="836611"/>
            <a:ext cx="304800" cy="1588"/>
          </a:xfrm>
          <a:prstGeom prst="line">
            <a:avLst/>
          </a:prstGeom>
        </p:spPr>
        <p:style>
          <a:lnRef idx="2">
            <a:schemeClr val="accent2"/>
          </a:lnRef>
          <a:fillRef idx="0">
            <a:schemeClr val="accent2"/>
          </a:fillRef>
          <a:effectRef idx="1">
            <a:schemeClr val="accent2"/>
          </a:effectRef>
          <a:fontRef idx="minor">
            <a:schemeClr val="tx1"/>
          </a:fontRef>
        </p:style>
      </p:cxnSp>
      <p:sp>
        <p:nvSpPr>
          <p:cNvPr id="14" name="TextBox 13"/>
          <p:cNvSpPr txBox="1"/>
          <p:nvPr/>
        </p:nvSpPr>
        <p:spPr>
          <a:xfrm>
            <a:off x="1066801" y="1916668"/>
            <a:ext cx="2895600" cy="369332"/>
          </a:xfrm>
          <a:prstGeom prst="rect">
            <a:avLst/>
          </a:prstGeom>
          <a:noFill/>
        </p:spPr>
        <p:txBody>
          <a:bodyPr wrap="square" rtlCol="0">
            <a:spAutoFit/>
          </a:bodyPr>
          <a:lstStyle/>
          <a:p>
            <a:r>
              <a:rPr lang="en-US" b="1" dirty="0" smtClean="0"/>
              <a:t>milliseconds</a:t>
            </a:r>
            <a:endParaRPr lang="en-US" b="1" dirty="0"/>
          </a:p>
        </p:txBody>
      </p:sp>
      <p:cxnSp>
        <p:nvCxnSpPr>
          <p:cNvPr id="15" name="Straight Connector 14"/>
          <p:cNvCxnSpPr/>
          <p:nvPr/>
        </p:nvCxnSpPr>
        <p:spPr>
          <a:xfrm rot="10800000">
            <a:off x="685801" y="2132011"/>
            <a:ext cx="304800" cy="1588"/>
          </a:xfrm>
          <a:prstGeom prst="line">
            <a:avLst/>
          </a:prstGeom>
        </p:spPr>
        <p:style>
          <a:lnRef idx="2">
            <a:schemeClr val="accent2"/>
          </a:lnRef>
          <a:fillRef idx="0">
            <a:schemeClr val="accent2"/>
          </a:fillRef>
          <a:effectRef idx="1">
            <a:schemeClr val="accent2"/>
          </a:effectRef>
          <a:fontRef idx="minor">
            <a:schemeClr val="tx1"/>
          </a:fontRef>
        </p:style>
      </p:cxnSp>
      <p:sp>
        <p:nvSpPr>
          <p:cNvPr id="16" name="TextBox 15"/>
          <p:cNvSpPr txBox="1"/>
          <p:nvPr/>
        </p:nvSpPr>
        <p:spPr>
          <a:xfrm>
            <a:off x="1066801" y="3048000"/>
            <a:ext cx="2895600" cy="369332"/>
          </a:xfrm>
          <a:prstGeom prst="rect">
            <a:avLst/>
          </a:prstGeom>
          <a:noFill/>
        </p:spPr>
        <p:txBody>
          <a:bodyPr wrap="square" rtlCol="0">
            <a:spAutoFit/>
          </a:bodyPr>
          <a:lstStyle/>
          <a:p>
            <a:r>
              <a:rPr lang="en-US" b="1" dirty="0" smtClean="0"/>
              <a:t>seconds</a:t>
            </a:r>
            <a:endParaRPr lang="en-US" b="1" dirty="0"/>
          </a:p>
        </p:txBody>
      </p:sp>
      <p:cxnSp>
        <p:nvCxnSpPr>
          <p:cNvPr id="17" name="Straight Connector 16"/>
          <p:cNvCxnSpPr/>
          <p:nvPr/>
        </p:nvCxnSpPr>
        <p:spPr>
          <a:xfrm rot="10800000">
            <a:off x="685801" y="3263343"/>
            <a:ext cx="304800" cy="1588"/>
          </a:xfrm>
          <a:prstGeom prst="line">
            <a:avLst/>
          </a:prstGeom>
        </p:spPr>
        <p:style>
          <a:lnRef idx="2">
            <a:schemeClr val="accent2"/>
          </a:lnRef>
          <a:fillRef idx="0">
            <a:schemeClr val="accent2"/>
          </a:fillRef>
          <a:effectRef idx="1">
            <a:schemeClr val="accent2"/>
          </a:effectRef>
          <a:fontRef idx="minor">
            <a:schemeClr val="tx1"/>
          </a:fontRef>
        </p:style>
      </p:cxnSp>
      <p:sp>
        <p:nvSpPr>
          <p:cNvPr id="20" name="TextBox 19"/>
          <p:cNvSpPr txBox="1"/>
          <p:nvPr/>
        </p:nvSpPr>
        <p:spPr>
          <a:xfrm>
            <a:off x="1066800" y="4267200"/>
            <a:ext cx="2895600" cy="369332"/>
          </a:xfrm>
          <a:prstGeom prst="rect">
            <a:avLst/>
          </a:prstGeom>
          <a:noFill/>
        </p:spPr>
        <p:txBody>
          <a:bodyPr wrap="square" rtlCol="0">
            <a:spAutoFit/>
          </a:bodyPr>
          <a:lstStyle/>
          <a:p>
            <a:r>
              <a:rPr lang="en-US" b="1" dirty="0" smtClean="0"/>
              <a:t>minutes / hours</a:t>
            </a:r>
            <a:endParaRPr lang="en-US" b="1" dirty="0"/>
          </a:p>
        </p:txBody>
      </p:sp>
      <p:cxnSp>
        <p:nvCxnSpPr>
          <p:cNvPr id="21" name="Straight Connector 20"/>
          <p:cNvCxnSpPr/>
          <p:nvPr/>
        </p:nvCxnSpPr>
        <p:spPr>
          <a:xfrm rot="10800000">
            <a:off x="685800" y="4482543"/>
            <a:ext cx="304800" cy="1588"/>
          </a:xfrm>
          <a:prstGeom prst="line">
            <a:avLst/>
          </a:prstGeom>
        </p:spPr>
        <p:style>
          <a:lnRef idx="2">
            <a:schemeClr val="accent2"/>
          </a:lnRef>
          <a:fillRef idx="0">
            <a:schemeClr val="accent2"/>
          </a:fillRef>
          <a:effectRef idx="1">
            <a:schemeClr val="accent2"/>
          </a:effectRef>
          <a:fontRef idx="minor">
            <a:schemeClr val="tx1"/>
          </a:fontRef>
        </p:style>
      </p:cxnSp>
      <p:grpSp>
        <p:nvGrpSpPr>
          <p:cNvPr id="37" name="Group 36"/>
          <p:cNvGrpSpPr/>
          <p:nvPr/>
        </p:nvGrpSpPr>
        <p:grpSpPr>
          <a:xfrm>
            <a:off x="2286000" y="2286000"/>
            <a:ext cx="6705600" cy="784633"/>
            <a:chOff x="2286000" y="2286000"/>
            <a:chExt cx="6705600" cy="784633"/>
          </a:xfrm>
        </p:grpSpPr>
        <p:pic>
          <p:nvPicPr>
            <p:cNvPr id="22" name="Picture 21" descr="202px-XMPP_Logo.svg.png"/>
            <p:cNvPicPr>
              <a:picLocks noChangeAspect="1"/>
            </p:cNvPicPr>
            <p:nvPr/>
          </p:nvPicPr>
          <p:blipFill>
            <a:blip r:embed="rId4"/>
            <a:stretch>
              <a:fillRect/>
            </a:stretch>
          </p:blipFill>
          <p:spPr>
            <a:xfrm>
              <a:off x="3581400" y="2286000"/>
              <a:ext cx="762000" cy="784633"/>
            </a:xfrm>
            <a:prstGeom prst="rect">
              <a:avLst/>
            </a:prstGeom>
          </p:spPr>
        </p:pic>
        <p:pic>
          <p:nvPicPr>
            <p:cNvPr id="23" name="Picture 5"/>
            <p:cNvPicPr>
              <a:picLocks noChangeAspect="1" noChangeArrowheads="1"/>
            </p:cNvPicPr>
            <p:nvPr/>
          </p:nvPicPr>
          <p:blipFill>
            <a:blip r:embed="rId5"/>
            <a:srcRect/>
            <a:stretch>
              <a:fillRect/>
            </a:stretch>
          </p:blipFill>
          <p:spPr bwMode="auto">
            <a:xfrm>
              <a:off x="4876800" y="2286000"/>
              <a:ext cx="762000" cy="762000"/>
            </a:xfrm>
            <a:prstGeom prst="rect">
              <a:avLst/>
            </a:prstGeom>
            <a:noFill/>
            <a:ln w="9525">
              <a:noFill/>
              <a:miter lim="800000"/>
              <a:headEnd/>
              <a:tailEnd/>
            </a:ln>
            <a:effectLst/>
          </p:spPr>
        </p:pic>
        <p:cxnSp>
          <p:nvCxnSpPr>
            <p:cNvPr id="25" name="Straight Arrow Connector 24"/>
            <p:cNvCxnSpPr/>
            <p:nvPr/>
          </p:nvCxnSpPr>
          <p:spPr>
            <a:xfrm rot="10800000">
              <a:off x="2286000" y="2741611"/>
              <a:ext cx="762000"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7" name="Rectangle 26"/>
            <p:cNvSpPr/>
            <p:nvPr/>
          </p:nvSpPr>
          <p:spPr>
            <a:xfrm>
              <a:off x="6019800" y="2341602"/>
              <a:ext cx="2971800" cy="553998"/>
            </a:xfrm>
            <a:prstGeom prst="rect">
              <a:avLst/>
            </a:prstGeom>
          </p:spPr>
          <p:txBody>
            <a:bodyPr wrap="square">
              <a:spAutoFit/>
            </a:bodyPr>
            <a:lstStyle/>
            <a:p>
              <a:r>
                <a:rPr lang="en-US" sz="1500" i="1" dirty="0" smtClean="0"/>
                <a:t>500ms is real-time enough to feel real-time for IM. </a:t>
              </a:r>
              <a:endParaRPr lang="en-US" sz="1500" i="1" dirty="0"/>
            </a:p>
          </p:txBody>
        </p:sp>
      </p:grpSp>
      <p:pic>
        <p:nvPicPr>
          <p:cNvPr id="32" name="Picture 31"/>
          <p:cNvPicPr>
            <a:picLocks noChangeAspect="1"/>
          </p:cNvPicPr>
          <p:nvPr/>
        </p:nvPicPr>
        <p:blipFill>
          <a:blip r:embed="rId6"/>
          <a:stretch>
            <a:fillRect/>
          </a:stretch>
        </p:blipFill>
        <p:spPr>
          <a:xfrm>
            <a:off x="1295400" y="5105400"/>
            <a:ext cx="685800" cy="685800"/>
          </a:xfrm>
          <a:prstGeom prst="rect">
            <a:avLst/>
          </a:prstGeom>
        </p:spPr>
      </p:pic>
      <p:grpSp>
        <p:nvGrpSpPr>
          <p:cNvPr id="39" name="Group 38"/>
          <p:cNvGrpSpPr/>
          <p:nvPr/>
        </p:nvGrpSpPr>
        <p:grpSpPr>
          <a:xfrm>
            <a:off x="2286001" y="3429000"/>
            <a:ext cx="6705599" cy="787400"/>
            <a:chOff x="2286001" y="3429000"/>
            <a:chExt cx="6705599" cy="787400"/>
          </a:xfrm>
        </p:grpSpPr>
        <p:pic>
          <p:nvPicPr>
            <p:cNvPr id="28" name="Picture 27"/>
            <p:cNvPicPr>
              <a:picLocks noChangeAspect="1"/>
            </p:cNvPicPr>
            <p:nvPr/>
          </p:nvPicPr>
          <p:blipFill>
            <a:blip r:embed="rId7"/>
            <a:srcRect l="28188" t="56250" r="31544"/>
            <a:stretch>
              <a:fillRect/>
            </a:stretch>
          </p:blipFill>
          <p:spPr>
            <a:xfrm>
              <a:off x="3505200" y="3505200"/>
              <a:ext cx="762000" cy="711200"/>
            </a:xfrm>
            <a:prstGeom prst="rect">
              <a:avLst/>
            </a:prstGeom>
          </p:spPr>
        </p:pic>
        <p:pic>
          <p:nvPicPr>
            <p:cNvPr id="29" name="Picture 28"/>
            <p:cNvPicPr>
              <a:picLocks noChangeAspect="1"/>
            </p:cNvPicPr>
            <p:nvPr/>
          </p:nvPicPr>
          <p:blipFill>
            <a:blip r:embed="rId8"/>
            <a:stretch>
              <a:fillRect/>
            </a:stretch>
          </p:blipFill>
          <p:spPr>
            <a:xfrm>
              <a:off x="4419600" y="3429000"/>
              <a:ext cx="1498600" cy="785556"/>
            </a:xfrm>
            <a:prstGeom prst="rect">
              <a:avLst/>
            </a:prstGeom>
          </p:spPr>
        </p:pic>
        <p:sp>
          <p:nvSpPr>
            <p:cNvPr id="34" name="Rectangle 33"/>
            <p:cNvSpPr/>
            <p:nvPr/>
          </p:nvSpPr>
          <p:spPr>
            <a:xfrm>
              <a:off x="6019800" y="3560802"/>
              <a:ext cx="2971800" cy="553998"/>
            </a:xfrm>
            <a:prstGeom prst="rect">
              <a:avLst/>
            </a:prstGeom>
          </p:spPr>
          <p:txBody>
            <a:bodyPr wrap="square">
              <a:spAutoFit/>
            </a:bodyPr>
            <a:lstStyle/>
            <a:p>
              <a:r>
                <a:rPr lang="en-US" sz="1500" b="1" i="1" dirty="0" smtClean="0">
                  <a:solidFill>
                    <a:srgbClr val="FF0000"/>
                  </a:solidFill>
                </a:rPr>
                <a:t>Real-time web is IM for web-services</a:t>
              </a:r>
              <a:endParaRPr lang="en-US" sz="1500" b="1" i="1" dirty="0">
                <a:solidFill>
                  <a:srgbClr val="FF0000"/>
                </a:solidFill>
              </a:endParaRPr>
            </a:p>
          </p:txBody>
        </p:sp>
        <p:cxnSp>
          <p:nvCxnSpPr>
            <p:cNvPr id="35" name="Straight Arrow Connector 34"/>
            <p:cNvCxnSpPr/>
            <p:nvPr/>
          </p:nvCxnSpPr>
          <p:spPr>
            <a:xfrm rot="10800000">
              <a:off x="2286001" y="3886200"/>
              <a:ext cx="762000"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14" name="Rectangle 13"/>
          <p:cNvSpPr/>
          <p:nvPr/>
        </p:nvSpPr>
        <p:spPr>
          <a:xfrm>
            <a:off x="762000" y="304800"/>
            <a:ext cx="6934200" cy="369332"/>
          </a:xfrm>
          <a:prstGeom prst="rect">
            <a:avLst/>
          </a:prstGeom>
        </p:spPr>
        <p:txBody>
          <a:bodyPr wrap="square">
            <a:spAutoFit/>
          </a:bodyPr>
          <a:lstStyle/>
          <a:p>
            <a:r>
              <a:rPr lang="en-US" b="1" dirty="0" smtClean="0">
                <a:solidFill>
                  <a:srgbClr val="FFFFFF"/>
                </a:solidFill>
              </a:rPr>
              <a:t>http://blog.webhooks.org/2009/04/23/slides-from-pivotal-labs-talk/</a:t>
            </a:r>
            <a:endParaRPr lang="en-US" b="1" dirty="0">
              <a:solidFill>
                <a:srgbClr val="FFFFFF"/>
              </a:solidFill>
            </a:endParaRPr>
          </a:p>
        </p:txBody>
      </p:sp>
      <p:pic>
        <p:nvPicPr>
          <p:cNvPr id="6" name="Picture 5"/>
          <p:cNvPicPr>
            <a:picLocks noChangeAspect="1"/>
          </p:cNvPicPr>
          <p:nvPr/>
        </p:nvPicPr>
        <p:blipFill>
          <a:blip r:embed="rId3"/>
          <a:stretch>
            <a:fillRect/>
          </a:stretch>
        </p:blipFill>
        <p:spPr>
          <a:xfrm>
            <a:off x="863600" y="552188"/>
            <a:ext cx="7442200" cy="4019812"/>
          </a:xfrm>
          <a:prstGeom prst="rect">
            <a:avLst/>
          </a:prstGeom>
        </p:spPr>
      </p:pic>
      <p:sp>
        <p:nvSpPr>
          <p:cNvPr id="8" name="Text Placeholder 1"/>
          <p:cNvSpPr>
            <a:spLocks noGrp="1"/>
          </p:cNvSpPr>
          <p:nvPr>
            <p:ph type="body" idx="1"/>
          </p:nvPr>
        </p:nvSpPr>
        <p:spPr>
          <a:xfrm>
            <a:off x="796925" y="3705225"/>
            <a:ext cx="7772400" cy="1500187"/>
          </a:xfrm>
        </p:spPr>
        <p:txBody>
          <a:bodyPr>
            <a:normAutofit/>
          </a:bodyPr>
          <a:lstStyle/>
          <a:p>
            <a:pPr algn="r"/>
            <a:r>
              <a:rPr lang="en-US" sz="3000" b="1" dirty="0" err="1" smtClean="0">
                <a:solidFill>
                  <a:srgbClr val="595959"/>
                </a:solidFill>
              </a:rPr>
              <a:t>WebHooks</a:t>
            </a:r>
            <a:r>
              <a:rPr lang="en-US" sz="3000" b="1" dirty="0" smtClean="0">
                <a:solidFill>
                  <a:srgbClr val="595959"/>
                </a:solidFill>
              </a:rPr>
              <a:t> @ PayPal</a:t>
            </a:r>
            <a:endParaRPr lang="en-US" sz="3000" b="1" dirty="0">
              <a:solidFill>
                <a:srgbClr val="595959"/>
              </a:solidFil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14" name="Rectangle 13"/>
          <p:cNvSpPr/>
          <p:nvPr/>
        </p:nvSpPr>
        <p:spPr>
          <a:xfrm>
            <a:off x="762000" y="304800"/>
            <a:ext cx="6934200" cy="369332"/>
          </a:xfrm>
          <a:prstGeom prst="rect">
            <a:avLst/>
          </a:prstGeom>
        </p:spPr>
        <p:txBody>
          <a:bodyPr wrap="square">
            <a:spAutoFit/>
          </a:bodyPr>
          <a:lstStyle/>
          <a:p>
            <a:r>
              <a:rPr lang="en-US" b="1" dirty="0" smtClean="0">
                <a:solidFill>
                  <a:srgbClr val="FFFFFF"/>
                </a:solidFill>
              </a:rPr>
              <a:t>http://blog.webhooks.org/2009/04/23/slides-from-pivotal-labs-talk/</a:t>
            </a:r>
            <a:endParaRPr lang="en-US" b="1" dirty="0">
              <a:solidFill>
                <a:srgbClr val="FFFFFF"/>
              </a:solidFill>
            </a:endParaRPr>
          </a:p>
        </p:txBody>
      </p:sp>
      <p:sp>
        <p:nvSpPr>
          <p:cNvPr id="7" name="Text Placeholder 1"/>
          <p:cNvSpPr txBox="1">
            <a:spLocks/>
          </p:cNvSpPr>
          <p:nvPr/>
        </p:nvSpPr>
        <p:spPr>
          <a:xfrm>
            <a:off x="796925" y="4138613"/>
            <a:ext cx="7772400" cy="1500187"/>
          </a:xfrm>
          <a:prstGeom prst="rect">
            <a:avLst/>
          </a:prstGeom>
        </p:spPr>
        <p:txBody>
          <a:bodyPr vert="horz" lIns="91440" tIns="45720" rIns="91440" bIns="45720" rtlCol="0" anchor="b">
            <a:normAutofit/>
          </a:bodyPr>
          <a:lstStyle/>
          <a:p>
            <a:pPr marL="0" marR="0" lvl="0" indent="0" algn="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000" b="1" i="0" u="none" strike="noStrike" kern="1200" cap="none" spc="0" normalizeH="0" baseline="0" noProof="0" dirty="0" err="1" smtClean="0">
                <a:ln>
                  <a:noFill/>
                </a:ln>
                <a:solidFill>
                  <a:srgbClr val="595959"/>
                </a:solidFill>
                <a:effectLst/>
                <a:uLnTx/>
                <a:uFillTx/>
                <a:latin typeface="+mn-lt"/>
                <a:ea typeface="+mn-ea"/>
                <a:cs typeface="+mn-cs"/>
              </a:rPr>
              <a:t>WebHooks</a:t>
            </a:r>
            <a:r>
              <a:rPr kumimoji="0" lang="en-US" sz="3000" b="1" i="0" u="none" strike="noStrike" kern="1200" cap="none" spc="0" normalizeH="0" baseline="0" noProof="0" dirty="0" smtClean="0">
                <a:ln>
                  <a:noFill/>
                </a:ln>
                <a:solidFill>
                  <a:srgbClr val="595959"/>
                </a:solidFill>
                <a:effectLst/>
                <a:uLnTx/>
                <a:uFillTx/>
                <a:latin typeface="+mn-lt"/>
                <a:ea typeface="+mn-ea"/>
                <a:cs typeface="+mn-cs"/>
              </a:rPr>
              <a:t> Workflow</a:t>
            </a:r>
            <a:endParaRPr kumimoji="0" lang="en-US" sz="3000" b="1" i="0" u="none" strike="noStrike" kern="1200" cap="none" spc="0" normalizeH="0" baseline="0" noProof="0" dirty="0">
              <a:ln>
                <a:noFill/>
              </a:ln>
              <a:solidFill>
                <a:srgbClr val="595959"/>
              </a:solidFill>
              <a:effectLst/>
              <a:uLnTx/>
              <a:uFillTx/>
              <a:latin typeface="+mn-lt"/>
              <a:ea typeface="+mn-ea"/>
              <a:cs typeface="+mn-cs"/>
            </a:endParaRPr>
          </a:p>
        </p:txBody>
      </p:sp>
      <p:pic>
        <p:nvPicPr>
          <p:cNvPr id="8" name="Picture 8"/>
          <p:cNvPicPr>
            <a:picLocks noChangeAspect="1" noChangeArrowheads="1"/>
          </p:cNvPicPr>
          <p:nvPr/>
        </p:nvPicPr>
        <p:blipFill>
          <a:blip r:embed="rId3" cstate="print"/>
          <a:srcRect l="41379" r="42857" b="79866"/>
          <a:stretch>
            <a:fillRect/>
          </a:stretch>
        </p:blipFill>
        <p:spPr bwMode="auto">
          <a:xfrm>
            <a:off x="1219200" y="762000"/>
            <a:ext cx="609600" cy="762000"/>
          </a:xfrm>
          <a:prstGeom prst="rect">
            <a:avLst/>
          </a:prstGeom>
          <a:noFill/>
          <a:ln w="9525">
            <a:noFill/>
            <a:miter lim="800000"/>
            <a:headEnd/>
            <a:tailEnd/>
          </a:ln>
          <a:effectLst/>
        </p:spPr>
      </p:pic>
      <p:sp>
        <p:nvSpPr>
          <p:cNvPr id="9" name="TextBox 8"/>
          <p:cNvSpPr txBox="1"/>
          <p:nvPr/>
        </p:nvSpPr>
        <p:spPr>
          <a:xfrm>
            <a:off x="457200" y="1002268"/>
            <a:ext cx="381000"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b="1" dirty="0" smtClean="0"/>
              <a:t>1</a:t>
            </a:r>
            <a:endParaRPr lang="en-US" b="1" dirty="0"/>
          </a:p>
        </p:txBody>
      </p:sp>
      <p:pic>
        <p:nvPicPr>
          <p:cNvPr id="10" name="Picture 3"/>
          <p:cNvPicPr>
            <a:picLocks noChangeAspect="1" noChangeArrowheads="1"/>
          </p:cNvPicPr>
          <p:nvPr/>
        </p:nvPicPr>
        <p:blipFill>
          <a:blip r:embed="rId4"/>
          <a:srcRect l="87168" t="34682" b="32948"/>
          <a:stretch>
            <a:fillRect/>
          </a:stretch>
        </p:blipFill>
        <p:spPr bwMode="auto">
          <a:xfrm>
            <a:off x="5334000" y="685800"/>
            <a:ext cx="952500" cy="1066800"/>
          </a:xfrm>
          <a:prstGeom prst="rect">
            <a:avLst/>
          </a:prstGeom>
          <a:noFill/>
          <a:ln w="9525">
            <a:noFill/>
            <a:miter lim="800000"/>
            <a:headEnd/>
            <a:tailEnd/>
          </a:ln>
          <a:effectLst/>
        </p:spPr>
      </p:pic>
      <p:cxnSp>
        <p:nvCxnSpPr>
          <p:cNvPr id="12" name="Straight Arrow Connector 11"/>
          <p:cNvCxnSpPr/>
          <p:nvPr/>
        </p:nvCxnSpPr>
        <p:spPr>
          <a:xfrm>
            <a:off x="2133600" y="1143000"/>
            <a:ext cx="2971800" cy="1588"/>
          </a:xfrm>
          <a:prstGeom prst="straightConnector1">
            <a:avLst/>
          </a:prstGeom>
          <a:ln>
            <a:headEnd type="none"/>
            <a:tailEnd type="arrow"/>
          </a:ln>
        </p:spPr>
        <p:style>
          <a:lnRef idx="3">
            <a:schemeClr val="accent2"/>
          </a:lnRef>
          <a:fillRef idx="0">
            <a:schemeClr val="accent2"/>
          </a:fillRef>
          <a:effectRef idx="2">
            <a:schemeClr val="accent2"/>
          </a:effectRef>
          <a:fontRef idx="minor">
            <a:schemeClr val="tx1"/>
          </a:fontRef>
        </p:style>
      </p:cxnSp>
      <p:sp>
        <p:nvSpPr>
          <p:cNvPr id="16" name="TextBox 15"/>
          <p:cNvSpPr txBox="1"/>
          <p:nvPr/>
        </p:nvSpPr>
        <p:spPr>
          <a:xfrm>
            <a:off x="2209800" y="304800"/>
            <a:ext cx="3962400" cy="369332"/>
          </a:xfrm>
          <a:prstGeom prst="rect">
            <a:avLst/>
          </a:prstGeom>
          <a:noFill/>
        </p:spPr>
        <p:txBody>
          <a:bodyPr wrap="square" rtlCol="0">
            <a:spAutoFit/>
          </a:bodyPr>
          <a:lstStyle/>
          <a:p>
            <a:r>
              <a:rPr lang="en-US" b="1" dirty="0" smtClean="0"/>
              <a:t>/register  </a:t>
            </a:r>
            <a:r>
              <a:rPr lang="en-US" dirty="0" smtClean="0"/>
              <a:t>http://callback-1.com</a:t>
            </a:r>
            <a:endParaRPr lang="en-US" dirty="0"/>
          </a:p>
        </p:txBody>
      </p:sp>
      <p:sp>
        <p:nvSpPr>
          <p:cNvPr id="17" name="TextBox 16"/>
          <p:cNvSpPr txBox="1"/>
          <p:nvPr/>
        </p:nvSpPr>
        <p:spPr>
          <a:xfrm>
            <a:off x="2209800" y="621268"/>
            <a:ext cx="3962400" cy="369332"/>
          </a:xfrm>
          <a:prstGeom prst="rect">
            <a:avLst/>
          </a:prstGeom>
          <a:noFill/>
        </p:spPr>
        <p:txBody>
          <a:bodyPr wrap="square" rtlCol="0">
            <a:spAutoFit/>
          </a:bodyPr>
          <a:lstStyle/>
          <a:p>
            <a:r>
              <a:rPr lang="en-US" b="1" dirty="0" smtClean="0"/>
              <a:t>/register  </a:t>
            </a:r>
            <a:r>
              <a:rPr lang="en-US" dirty="0" smtClean="0"/>
              <a:t>http://callback-2.com</a:t>
            </a:r>
            <a:endParaRPr lang="en-US" dirty="0"/>
          </a:p>
        </p:txBody>
      </p:sp>
      <p:sp>
        <p:nvSpPr>
          <p:cNvPr id="18" name="TextBox 17"/>
          <p:cNvSpPr txBox="1"/>
          <p:nvPr/>
        </p:nvSpPr>
        <p:spPr>
          <a:xfrm>
            <a:off x="3581400" y="1219200"/>
            <a:ext cx="1143000" cy="381000"/>
          </a:xfrm>
          <a:prstGeom prst="rect">
            <a:avLst/>
          </a:prstGeom>
          <a:noFill/>
        </p:spPr>
        <p:txBody>
          <a:bodyPr wrap="square" rtlCol="0">
            <a:spAutoFit/>
          </a:bodyPr>
          <a:lstStyle/>
          <a:p>
            <a:r>
              <a:rPr lang="en-US" b="1" dirty="0" smtClean="0"/>
              <a:t>ok</a:t>
            </a:r>
            <a:endParaRPr lang="en-US" dirty="0"/>
          </a:p>
        </p:txBody>
      </p:sp>
      <p:sp>
        <p:nvSpPr>
          <p:cNvPr id="19" name="Rectangle 18"/>
          <p:cNvSpPr/>
          <p:nvPr/>
        </p:nvSpPr>
        <p:spPr>
          <a:xfrm>
            <a:off x="762000" y="1981200"/>
            <a:ext cx="6934200" cy="369332"/>
          </a:xfrm>
          <a:prstGeom prst="rect">
            <a:avLst/>
          </a:prstGeom>
        </p:spPr>
        <p:txBody>
          <a:bodyPr wrap="square">
            <a:spAutoFit/>
          </a:bodyPr>
          <a:lstStyle/>
          <a:p>
            <a:r>
              <a:rPr lang="en-US" b="1" dirty="0" smtClean="0">
                <a:solidFill>
                  <a:srgbClr val="FFFFFF"/>
                </a:solidFill>
              </a:rPr>
              <a:t>http://blog.webhooks.org/2009/04/23/slides-from-pivotal-labs-talk/</a:t>
            </a:r>
            <a:endParaRPr lang="en-US" b="1" dirty="0">
              <a:solidFill>
                <a:srgbClr val="FFFFFF"/>
              </a:solidFill>
            </a:endParaRPr>
          </a:p>
        </p:txBody>
      </p:sp>
      <p:pic>
        <p:nvPicPr>
          <p:cNvPr id="20" name="Picture 8"/>
          <p:cNvPicPr>
            <a:picLocks noChangeAspect="1" noChangeArrowheads="1"/>
          </p:cNvPicPr>
          <p:nvPr/>
        </p:nvPicPr>
        <p:blipFill>
          <a:blip r:embed="rId3" cstate="print"/>
          <a:srcRect l="41379" r="42857" b="79866"/>
          <a:stretch>
            <a:fillRect/>
          </a:stretch>
        </p:blipFill>
        <p:spPr bwMode="auto">
          <a:xfrm>
            <a:off x="1219200" y="2121932"/>
            <a:ext cx="609600" cy="762000"/>
          </a:xfrm>
          <a:prstGeom prst="rect">
            <a:avLst/>
          </a:prstGeom>
          <a:noFill/>
          <a:ln w="9525">
            <a:noFill/>
            <a:miter lim="800000"/>
            <a:headEnd/>
            <a:tailEnd/>
          </a:ln>
          <a:effectLst/>
        </p:spPr>
      </p:pic>
      <p:sp>
        <p:nvSpPr>
          <p:cNvPr id="21" name="TextBox 20"/>
          <p:cNvSpPr txBox="1"/>
          <p:nvPr/>
        </p:nvSpPr>
        <p:spPr>
          <a:xfrm>
            <a:off x="457200" y="2362200"/>
            <a:ext cx="381000"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b="1" dirty="0" smtClean="0"/>
              <a:t>2</a:t>
            </a:r>
            <a:endParaRPr lang="en-US" b="1" dirty="0"/>
          </a:p>
        </p:txBody>
      </p:sp>
      <p:pic>
        <p:nvPicPr>
          <p:cNvPr id="22" name="Picture 3"/>
          <p:cNvPicPr>
            <a:picLocks noChangeAspect="1" noChangeArrowheads="1"/>
          </p:cNvPicPr>
          <p:nvPr/>
        </p:nvPicPr>
        <p:blipFill>
          <a:blip r:embed="rId4"/>
          <a:srcRect l="87168" t="34682" b="32948"/>
          <a:stretch>
            <a:fillRect/>
          </a:stretch>
        </p:blipFill>
        <p:spPr bwMode="auto">
          <a:xfrm>
            <a:off x="5334000" y="2045732"/>
            <a:ext cx="952500" cy="1066800"/>
          </a:xfrm>
          <a:prstGeom prst="rect">
            <a:avLst/>
          </a:prstGeom>
          <a:noFill/>
          <a:ln w="9525">
            <a:noFill/>
            <a:miter lim="800000"/>
            <a:headEnd/>
            <a:tailEnd/>
          </a:ln>
          <a:effectLst/>
        </p:spPr>
      </p:pic>
      <p:cxnSp>
        <p:nvCxnSpPr>
          <p:cNvPr id="23" name="Straight Arrow Connector 22"/>
          <p:cNvCxnSpPr/>
          <p:nvPr/>
        </p:nvCxnSpPr>
        <p:spPr>
          <a:xfrm>
            <a:off x="2133600" y="2502932"/>
            <a:ext cx="2971800" cy="1588"/>
          </a:xfrm>
          <a:prstGeom prst="straightConnector1">
            <a:avLst/>
          </a:prstGeom>
          <a:ln>
            <a:headEnd type="none"/>
            <a:tailEnd type="arrow"/>
          </a:ln>
        </p:spPr>
        <p:style>
          <a:lnRef idx="3">
            <a:schemeClr val="accent2"/>
          </a:lnRef>
          <a:fillRef idx="0">
            <a:schemeClr val="accent2"/>
          </a:fillRef>
          <a:effectRef idx="2">
            <a:schemeClr val="accent2"/>
          </a:effectRef>
          <a:fontRef idx="minor">
            <a:schemeClr val="tx1"/>
          </a:fontRef>
        </p:style>
      </p:cxnSp>
      <p:sp>
        <p:nvSpPr>
          <p:cNvPr id="24" name="TextBox 23"/>
          <p:cNvSpPr txBox="1"/>
          <p:nvPr/>
        </p:nvSpPr>
        <p:spPr>
          <a:xfrm>
            <a:off x="2209800" y="1981200"/>
            <a:ext cx="3962400" cy="369332"/>
          </a:xfrm>
          <a:prstGeom prst="rect">
            <a:avLst/>
          </a:prstGeom>
          <a:noFill/>
        </p:spPr>
        <p:txBody>
          <a:bodyPr wrap="square" rtlCol="0">
            <a:spAutoFit/>
          </a:bodyPr>
          <a:lstStyle/>
          <a:p>
            <a:r>
              <a:rPr lang="en-US" b="1" dirty="0" smtClean="0"/>
              <a:t>/post  </a:t>
            </a:r>
            <a:r>
              <a:rPr lang="en-US" dirty="0" smtClean="0"/>
              <a:t>Hello World!</a:t>
            </a:r>
            <a:endParaRPr lang="en-US" dirty="0"/>
          </a:p>
        </p:txBody>
      </p:sp>
      <p:sp>
        <p:nvSpPr>
          <p:cNvPr id="26" name="TextBox 25"/>
          <p:cNvSpPr txBox="1"/>
          <p:nvPr/>
        </p:nvSpPr>
        <p:spPr>
          <a:xfrm>
            <a:off x="3581400" y="2579132"/>
            <a:ext cx="1143000" cy="381000"/>
          </a:xfrm>
          <a:prstGeom prst="rect">
            <a:avLst/>
          </a:prstGeom>
          <a:noFill/>
        </p:spPr>
        <p:txBody>
          <a:bodyPr wrap="square" rtlCol="0">
            <a:spAutoFit/>
          </a:bodyPr>
          <a:lstStyle/>
          <a:p>
            <a:r>
              <a:rPr lang="en-US" b="1" dirty="0" smtClean="0"/>
              <a:t>ok</a:t>
            </a:r>
            <a:endParaRPr lang="en-US" dirty="0"/>
          </a:p>
        </p:txBody>
      </p:sp>
      <p:grpSp>
        <p:nvGrpSpPr>
          <p:cNvPr id="44" name="Group 43"/>
          <p:cNvGrpSpPr/>
          <p:nvPr/>
        </p:nvGrpSpPr>
        <p:grpSpPr>
          <a:xfrm>
            <a:off x="457200" y="3276600"/>
            <a:ext cx="8040409" cy="1524000"/>
            <a:chOff x="457200" y="3124200"/>
            <a:chExt cx="8040409" cy="1524000"/>
          </a:xfrm>
        </p:grpSpPr>
        <p:sp>
          <p:nvSpPr>
            <p:cNvPr id="28" name="TextBox 27"/>
            <p:cNvSpPr txBox="1"/>
            <p:nvPr/>
          </p:nvSpPr>
          <p:spPr>
            <a:xfrm>
              <a:off x="457200" y="3745468"/>
              <a:ext cx="381000"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b="1" dirty="0" smtClean="0"/>
                <a:t>3</a:t>
              </a:r>
              <a:endParaRPr lang="en-US" b="1" dirty="0"/>
            </a:p>
          </p:txBody>
        </p:sp>
        <p:pic>
          <p:nvPicPr>
            <p:cNvPr id="29" name="Picture 3"/>
            <p:cNvPicPr>
              <a:picLocks noChangeAspect="1" noChangeArrowheads="1"/>
            </p:cNvPicPr>
            <p:nvPr/>
          </p:nvPicPr>
          <p:blipFill>
            <a:blip r:embed="rId4"/>
            <a:srcRect l="87168" t="34682" b="32948"/>
            <a:stretch>
              <a:fillRect/>
            </a:stretch>
          </p:blipFill>
          <p:spPr bwMode="auto">
            <a:xfrm>
              <a:off x="1066800" y="3429000"/>
              <a:ext cx="952500" cy="1066800"/>
            </a:xfrm>
            <a:prstGeom prst="rect">
              <a:avLst/>
            </a:prstGeom>
            <a:noFill/>
            <a:ln w="9525">
              <a:noFill/>
              <a:miter lim="800000"/>
              <a:headEnd/>
              <a:tailEnd/>
            </a:ln>
            <a:effectLst/>
          </p:spPr>
        </p:pic>
        <p:cxnSp>
          <p:nvCxnSpPr>
            <p:cNvPr id="30" name="Straight Arrow Connector 29"/>
            <p:cNvCxnSpPr/>
            <p:nvPr/>
          </p:nvCxnSpPr>
          <p:spPr>
            <a:xfrm flipV="1">
              <a:off x="2133600" y="3505200"/>
              <a:ext cx="2895600" cy="381000"/>
            </a:xfrm>
            <a:prstGeom prst="straightConnector1">
              <a:avLst/>
            </a:prstGeom>
            <a:ln>
              <a:headEnd type="none"/>
              <a:tailEnd type="arrow"/>
            </a:ln>
          </p:spPr>
          <p:style>
            <a:lnRef idx="3">
              <a:schemeClr val="accent2"/>
            </a:lnRef>
            <a:fillRef idx="0">
              <a:schemeClr val="accent2"/>
            </a:fillRef>
            <a:effectRef idx="2">
              <a:schemeClr val="accent2"/>
            </a:effectRef>
            <a:fontRef idx="minor">
              <a:schemeClr val="tx1"/>
            </a:fontRef>
          </p:style>
        </p:cxnSp>
        <p:sp>
          <p:nvSpPr>
            <p:cNvPr id="31" name="TextBox 30"/>
            <p:cNvSpPr txBox="1"/>
            <p:nvPr/>
          </p:nvSpPr>
          <p:spPr>
            <a:xfrm rot="21188334">
              <a:off x="2278127" y="3207158"/>
              <a:ext cx="3962400" cy="369332"/>
            </a:xfrm>
            <a:prstGeom prst="rect">
              <a:avLst/>
            </a:prstGeom>
            <a:noFill/>
          </p:spPr>
          <p:txBody>
            <a:bodyPr wrap="square" rtlCol="0">
              <a:spAutoFit/>
            </a:bodyPr>
            <a:lstStyle/>
            <a:p>
              <a:r>
                <a:rPr lang="en-US" b="1" dirty="0" smtClean="0"/>
                <a:t>/post  </a:t>
              </a:r>
              <a:r>
                <a:rPr lang="en-US" dirty="0" smtClean="0"/>
                <a:t>Hello World!</a:t>
              </a:r>
              <a:endParaRPr lang="en-US" dirty="0"/>
            </a:p>
          </p:txBody>
        </p:sp>
        <p:pic>
          <p:nvPicPr>
            <p:cNvPr id="34" name="Picture 3"/>
            <p:cNvPicPr>
              <a:picLocks noChangeAspect="1" noChangeArrowheads="1"/>
            </p:cNvPicPr>
            <p:nvPr/>
          </p:nvPicPr>
          <p:blipFill>
            <a:blip r:embed="rId4"/>
            <a:srcRect l="87168" t="34682" b="32948"/>
            <a:stretch>
              <a:fillRect/>
            </a:stretch>
          </p:blipFill>
          <p:spPr bwMode="auto">
            <a:xfrm>
              <a:off x="5257800" y="3124200"/>
              <a:ext cx="680357" cy="762000"/>
            </a:xfrm>
            <a:prstGeom prst="rect">
              <a:avLst/>
            </a:prstGeom>
            <a:noFill/>
            <a:ln w="9525">
              <a:noFill/>
              <a:miter lim="800000"/>
              <a:headEnd/>
              <a:tailEnd/>
            </a:ln>
            <a:effectLst/>
          </p:spPr>
        </p:pic>
        <p:cxnSp>
          <p:nvCxnSpPr>
            <p:cNvPr id="35" name="Straight Arrow Connector 34"/>
            <p:cNvCxnSpPr/>
            <p:nvPr/>
          </p:nvCxnSpPr>
          <p:spPr>
            <a:xfrm>
              <a:off x="2133600" y="4038600"/>
              <a:ext cx="2895600" cy="152400"/>
            </a:xfrm>
            <a:prstGeom prst="straightConnector1">
              <a:avLst/>
            </a:prstGeom>
            <a:ln>
              <a:headEnd type="none"/>
              <a:tailEnd type="arrow"/>
            </a:ln>
          </p:spPr>
          <p:style>
            <a:lnRef idx="3">
              <a:schemeClr val="accent2"/>
            </a:lnRef>
            <a:fillRef idx="0">
              <a:schemeClr val="accent2"/>
            </a:fillRef>
            <a:effectRef idx="2">
              <a:schemeClr val="accent2"/>
            </a:effectRef>
            <a:fontRef idx="minor">
              <a:schemeClr val="tx1"/>
            </a:fontRef>
          </p:style>
        </p:cxnSp>
        <p:pic>
          <p:nvPicPr>
            <p:cNvPr id="38" name="Picture 3"/>
            <p:cNvPicPr>
              <a:picLocks noChangeAspect="1" noChangeArrowheads="1"/>
            </p:cNvPicPr>
            <p:nvPr/>
          </p:nvPicPr>
          <p:blipFill>
            <a:blip r:embed="rId4"/>
            <a:srcRect l="87168" t="34682" b="32948"/>
            <a:stretch>
              <a:fillRect/>
            </a:stretch>
          </p:blipFill>
          <p:spPr bwMode="auto">
            <a:xfrm>
              <a:off x="5257800" y="3886200"/>
              <a:ext cx="680357" cy="762000"/>
            </a:xfrm>
            <a:prstGeom prst="rect">
              <a:avLst/>
            </a:prstGeom>
            <a:noFill/>
            <a:ln w="9525">
              <a:noFill/>
              <a:miter lim="800000"/>
              <a:headEnd/>
              <a:tailEnd/>
            </a:ln>
            <a:effectLst/>
          </p:spPr>
        </p:pic>
        <p:sp>
          <p:nvSpPr>
            <p:cNvPr id="39" name="TextBox 38"/>
            <p:cNvSpPr txBox="1"/>
            <p:nvPr/>
          </p:nvSpPr>
          <p:spPr>
            <a:xfrm rot="220197">
              <a:off x="2278242" y="4165036"/>
              <a:ext cx="3962400" cy="369332"/>
            </a:xfrm>
            <a:prstGeom prst="rect">
              <a:avLst/>
            </a:prstGeom>
            <a:noFill/>
          </p:spPr>
          <p:txBody>
            <a:bodyPr wrap="square" rtlCol="0">
              <a:spAutoFit/>
            </a:bodyPr>
            <a:lstStyle/>
            <a:p>
              <a:r>
                <a:rPr lang="en-US" b="1" dirty="0" smtClean="0"/>
                <a:t>/post  </a:t>
              </a:r>
              <a:r>
                <a:rPr lang="en-US" dirty="0" smtClean="0"/>
                <a:t>Hello World!</a:t>
              </a:r>
              <a:endParaRPr lang="en-US" dirty="0"/>
            </a:p>
          </p:txBody>
        </p:sp>
        <p:sp>
          <p:nvSpPr>
            <p:cNvPr id="42" name="Rectangle 41"/>
            <p:cNvSpPr/>
            <p:nvPr/>
          </p:nvSpPr>
          <p:spPr>
            <a:xfrm>
              <a:off x="6208991" y="3276600"/>
              <a:ext cx="2249209" cy="369332"/>
            </a:xfrm>
            <a:prstGeom prst="rect">
              <a:avLst/>
            </a:prstGeom>
          </p:spPr>
          <p:txBody>
            <a:bodyPr wrap="none">
              <a:spAutoFit/>
            </a:bodyPr>
            <a:lstStyle/>
            <a:p>
              <a:r>
                <a:rPr lang="en-US" i="1" dirty="0" smtClean="0">
                  <a:solidFill>
                    <a:srgbClr val="595959"/>
                  </a:solidFill>
                </a:rPr>
                <a:t>http://callback-1.com</a:t>
              </a:r>
              <a:endParaRPr lang="en-US" i="1" dirty="0">
                <a:solidFill>
                  <a:srgbClr val="595959"/>
                </a:solidFill>
              </a:endParaRPr>
            </a:p>
          </p:txBody>
        </p:sp>
        <p:sp>
          <p:nvSpPr>
            <p:cNvPr id="43" name="Rectangle 42"/>
            <p:cNvSpPr/>
            <p:nvPr/>
          </p:nvSpPr>
          <p:spPr>
            <a:xfrm>
              <a:off x="6248400" y="4050268"/>
              <a:ext cx="2249209" cy="369332"/>
            </a:xfrm>
            <a:prstGeom prst="rect">
              <a:avLst/>
            </a:prstGeom>
          </p:spPr>
          <p:txBody>
            <a:bodyPr wrap="none">
              <a:spAutoFit/>
            </a:bodyPr>
            <a:lstStyle/>
            <a:p>
              <a:r>
                <a:rPr lang="en-US" i="1" dirty="0" smtClean="0">
                  <a:solidFill>
                    <a:srgbClr val="595959"/>
                  </a:solidFill>
                </a:rPr>
                <a:t>http://callback-2.com</a:t>
              </a:r>
              <a:endParaRPr lang="en-US" i="1" dirty="0">
                <a:solidFill>
                  <a:srgbClr val="595959"/>
                </a:solidFill>
              </a:endParaRPr>
            </a:p>
          </p:txBody>
        </p:sp>
      </p:gr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7" name="Text Placeholder 1"/>
          <p:cNvSpPr txBox="1">
            <a:spLocks/>
          </p:cNvSpPr>
          <p:nvPr/>
        </p:nvSpPr>
        <p:spPr>
          <a:xfrm>
            <a:off x="873125" y="4138613"/>
            <a:ext cx="7772400" cy="1500187"/>
          </a:xfrm>
          <a:prstGeom prst="rect">
            <a:avLst/>
          </a:prstGeom>
        </p:spPr>
        <p:txBody>
          <a:bodyPr vert="horz" lIns="91440" tIns="45720" rIns="91440" bIns="45720" rtlCol="0" anchor="b">
            <a:normAutofit/>
          </a:bodyPr>
          <a:lstStyle/>
          <a:p>
            <a:pPr marL="0" marR="0" lvl="0" indent="0" algn="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000" b="1" i="0" u="none" strike="noStrike" kern="1200" cap="none" spc="0" normalizeH="0" baseline="0" noProof="0" dirty="0" err="1" smtClean="0">
                <a:ln>
                  <a:noFill/>
                </a:ln>
                <a:solidFill>
                  <a:schemeClr val="tx1">
                    <a:lumMod val="75000"/>
                    <a:lumOff val="25000"/>
                  </a:schemeClr>
                </a:solidFill>
                <a:effectLst/>
                <a:uLnTx/>
                <a:uFillTx/>
                <a:latin typeface="+mn-lt"/>
                <a:ea typeface="+mn-ea"/>
                <a:cs typeface="+mn-cs"/>
              </a:rPr>
              <a:t>WebHooks</a:t>
            </a:r>
            <a:r>
              <a:rPr kumimoji="0" lang="en-US" sz="3000" b="1" i="0" u="none" strike="noStrike" kern="1200" cap="none" spc="0" normalizeH="0" baseline="0" noProof="0" dirty="0" smtClean="0">
                <a:ln>
                  <a:noFill/>
                </a:ln>
                <a:solidFill>
                  <a:schemeClr val="tx1">
                    <a:lumMod val="75000"/>
                    <a:lumOff val="25000"/>
                  </a:schemeClr>
                </a:solidFill>
                <a:effectLst/>
                <a:uLnTx/>
                <a:uFillTx/>
                <a:latin typeface="+mn-lt"/>
                <a:ea typeface="+mn-ea"/>
                <a:cs typeface="+mn-cs"/>
              </a:rPr>
              <a:t> Workflow</a:t>
            </a:r>
            <a:endParaRPr kumimoji="0" lang="en-US" sz="3000" b="1" i="0" u="none" strike="noStrike" kern="1200" cap="none" spc="0" normalizeH="0" baseline="0" noProof="0" dirty="0">
              <a:ln>
                <a:noFill/>
              </a:ln>
              <a:solidFill>
                <a:schemeClr val="tx1">
                  <a:lumMod val="75000"/>
                  <a:lumOff val="25000"/>
                </a:schemeClr>
              </a:solidFill>
              <a:effectLst/>
              <a:uLnTx/>
              <a:uFillTx/>
              <a:latin typeface="+mn-lt"/>
              <a:ea typeface="+mn-ea"/>
              <a:cs typeface="+mn-cs"/>
            </a:endParaRPr>
          </a:p>
        </p:txBody>
      </p:sp>
      <p:pic>
        <p:nvPicPr>
          <p:cNvPr id="36" name="Picture 35"/>
          <p:cNvPicPr>
            <a:picLocks noChangeAspect="1"/>
          </p:cNvPicPr>
          <p:nvPr/>
        </p:nvPicPr>
        <p:blipFill>
          <a:blip r:embed="rId3"/>
          <a:stretch>
            <a:fillRect/>
          </a:stretch>
        </p:blipFill>
        <p:spPr>
          <a:xfrm>
            <a:off x="228600" y="152400"/>
            <a:ext cx="8890000" cy="5998867"/>
          </a:xfrm>
          <a:prstGeom prst="rect">
            <a:avLst/>
          </a:prstGeom>
        </p:spPr>
      </p:pic>
      <p:sp>
        <p:nvSpPr>
          <p:cNvPr id="37" name="Rectangle 36"/>
          <p:cNvSpPr/>
          <p:nvPr/>
        </p:nvSpPr>
        <p:spPr>
          <a:xfrm>
            <a:off x="2546350" y="2743200"/>
            <a:ext cx="5486400" cy="1981200"/>
          </a:xfrm>
          <a:prstGeom prst="rect">
            <a:avLst/>
          </a:prstGeom>
          <a:noFill/>
          <a:ln w="38100" cap="flat" cmpd="sng" algn="ctr">
            <a:solidFill>
              <a:schemeClr val="accent2"/>
            </a:solidFill>
            <a:prstDash val="solid"/>
            <a:round/>
            <a:headEnd type="none" w="med" len="med"/>
            <a:tailEnd type="none" w="med" len="me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40" name="Rectangle 39"/>
          <p:cNvSpPr/>
          <p:nvPr/>
        </p:nvSpPr>
        <p:spPr>
          <a:xfrm>
            <a:off x="288925" y="2743200"/>
            <a:ext cx="2209800" cy="3505200"/>
          </a:xfrm>
          <a:prstGeom prst="rect">
            <a:avLst/>
          </a:prstGeom>
          <a:noFill/>
          <a:ln w="38100" cap="flat" cmpd="sng" algn="ctr">
            <a:solidFill>
              <a:schemeClr val="accent2"/>
            </a:solidFill>
            <a:prstDash val="solid"/>
            <a:round/>
            <a:headEnd type="none" w="med" len="med"/>
            <a:tailEnd type="none" w="med" len="me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41" name="Text Placeholder 1"/>
          <p:cNvSpPr>
            <a:spLocks noGrp="1"/>
          </p:cNvSpPr>
          <p:nvPr>
            <p:ph type="body" idx="1"/>
          </p:nvPr>
        </p:nvSpPr>
        <p:spPr>
          <a:xfrm>
            <a:off x="796925" y="4214813"/>
            <a:ext cx="7772400" cy="1500187"/>
          </a:xfrm>
        </p:spPr>
        <p:txBody>
          <a:bodyPr>
            <a:normAutofit/>
          </a:bodyPr>
          <a:lstStyle/>
          <a:p>
            <a:pPr algn="r"/>
            <a:r>
              <a:rPr lang="en-US" sz="3000" b="1" dirty="0" err="1" smtClean="0">
                <a:solidFill>
                  <a:srgbClr val="595959"/>
                </a:solidFill>
              </a:rPr>
              <a:t>WebHooks</a:t>
            </a:r>
            <a:r>
              <a:rPr lang="en-US" sz="3000" b="1" dirty="0" smtClean="0">
                <a:solidFill>
                  <a:srgbClr val="595959"/>
                </a:solidFill>
              </a:rPr>
              <a:t> @ </a:t>
            </a:r>
            <a:r>
              <a:rPr lang="en-US" sz="3000" b="1" dirty="0" err="1" smtClean="0">
                <a:solidFill>
                  <a:srgbClr val="595959"/>
                </a:solidFill>
              </a:rPr>
              <a:t>GitHub</a:t>
            </a:r>
            <a:endParaRPr lang="en-US" sz="3000" b="1" dirty="0">
              <a:solidFill>
                <a:srgbClr val="59595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0" grpId="0" animBg="1"/>
    </p:bld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7" name="Text Placeholder 1"/>
          <p:cNvSpPr>
            <a:spLocks noGrp="1"/>
          </p:cNvSpPr>
          <p:nvPr>
            <p:ph type="body" idx="1"/>
          </p:nvPr>
        </p:nvSpPr>
        <p:spPr>
          <a:xfrm>
            <a:off x="796925" y="3705225"/>
            <a:ext cx="7772400" cy="1500187"/>
          </a:xfrm>
        </p:spPr>
        <p:txBody>
          <a:bodyPr>
            <a:normAutofit/>
          </a:bodyPr>
          <a:lstStyle/>
          <a:p>
            <a:pPr algn="r"/>
            <a:r>
              <a:rPr lang="en-US" sz="2600" b="1" dirty="0" smtClean="0">
                <a:solidFill>
                  <a:srgbClr val="595959"/>
                </a:solidFill>
              </a:rPr>
              <a:t>Rails </a:t>
            </a:r>
            <a:r>
              <a:rPr lang="en-US" sz="2600" b="1" dirty="0" err="1" smtClean="0">
                <a:solidFill>
                  <a:srgbClr val="595959"/>
                </a:solidFill>
              </a:rPr>
              <a:t>ActiveRecord</a:t>
            </a:r>
            <a:r>
              <a:rPr lang="en-US" sz="2600" b="1" dirty="0" smtClean="0">
                <a:solidFill>
                  <a:srgbClr val="595959"/>
                </a:solidFill>
              </a:rPr>
              <a:t>  + </a:t>
            </a:r>
            <a:r>
              <a:rPr lang="en-US" sz="2600" b="1" dirty="0" err="1" smtClean="0">
                <a:solidFill>
                  <a:srgbClr val="595959"/>
                </a:solidFill>
              </a:rPr>
              <a:t>WebHooks</a:t>
            </a:r>
            <a:endParaRPr lang="en-US" sz="2600" b="1" dirty="0" smtClean="0">
              <a:solidFill>
                <a:srgbClr val="595959"/>
              </a:solidFill>
            </a:endParaRPr>
          </a:p>
        </p:txBody>
      </p:sp>
      <p:pic>
        <p:nvPicPr>
          <p:cNvPr id="6" name="Picture 5"/>
          <p:cNvPicPr>
            <a:picLocks noChangeAspect="1"/>
          </p:cNvPicPr>
          <p:nvPr/>
        </p:nvPicPr>
        <p:blipFill>
          <a:blip r:embed="rId3"/>
          <a:stretch>
            <a:fillRect/>
          </a:stretch>
        </p:blipFill>
        <p:spPr>
          <a:xfrm>
            <a:off x="127000" y="381000"/>
            <a:ext cx="9017000" cy="4318000"/>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7" name="Text Placeholder 1"/>
          <p:cNvSpPr>
            <a:spLocks noGrp="1"/>
          </p:cNvSpPr>
          <p:nvPr>
            <p:ph type="body" idx="1"/>
          </p:nvPr>
        </p:nvSpPr>
        <p:spPr>
          <a:xfrm>
            <a:off x="796925" y="4291013"/>
            <a:ext cx="7772400" cy="1500187"/>
          </a:xfrm>
        </p:spPr>
        <p:txBody>
          <a:bodyPr>
            <a:normAutofit/>
          </a:bodyPr>
          <a:lstStyle/>
          <a:p>
            <a:pPr algn="r"/>
            <a:r>
              <a:rPr lang="en-US" sz="2600" b="1" dirty="0" err="1" smtClean="0">
                <a:solidFill>
                  <a:schemeClr val="tx1">
                    <a:lumMod val="65000"/>
                    <a:lumOff val="35000"/>
                  </a:schemeClr>
                </a:solidFill>
              </a:rPr>
              <a:t>Watercoolr</a:t>
            </a:r>
            <a:r>
              <a:rPr lang="en-US" sz="2600" b="1" dirty="0" smtClean="0">
                <a:solidFill>
                  <a:schemeClr val="tx1">
                    <a:lumMod val="65000"/>
                    <a:lumOff val="35000"/>
                  </a:schemeClr>
                </a:solidFill>
              </a:rPr>
              <a:t>: Ruby </a:t>
            </a:r>
            <a:r>
              <a:rPr lang="en-US" sz="2600" b="1" dirty="0" err="1" smtClean="0">
                <a:solidFill>
                  <a:schemeClr val="tx1">
                    <a:lumMod val="65000"/>
                    <a:lumOff val="35000"/>
                  </a:schemeClr>
                </a:solidFill>
              </a:rPr>
              <a:t>WebHooks</a:t>
            </a:r>
            <a:r>
              <a:rPr lang="en-US" sz="2600" b="1" dirty="0" smtClean="0">
                <a:solidFill>
                  <a:schemeClr val="tx1">
                    <a:lumMod val="65000"/>
                    <a:lumOff val="35000"/>
                  </a:schemeClr>
                </a:solidFill>
              </a:rPr>
              <a:t> Server</a:t>
            </a:r>
          </a:p>
          <a:p>
            <a:pPr algn="r"/>
            <a:r>
              <a:rPr lang="en-US" sz="1800" i="1" dirty="0" smtClean="0">
                <a:solidFill>
                  <a:schemeClr val="tx1">
                    <a:lumMod val="65000"/>
                    <a:lumOff val="35000"/>
                  </a:schemeClr>
                </a:solidFill>
              </a:rPr>
              <a:t>via a simple Sinatra app</a:t>
            </a:r>
          </a:p>
        </p:txBody>
      </p:sp>
      <p:pic>
        <p:nvPicPr>
          <p:cNvPr id="8" name="Picture 7"/>
          <p:cNvPicPr>
            <a:picLocks noChangeAspect="1"/>
          </p:cNvPicPr>
          <p:nvPr/>
        </p:nvPicPr>
        <p:blipFill>
          <a:blip r:embed="rId3"/>
          <a:stretch>
            <a:fillRect/>
          </a:stretch>
        </p:blipFill>
        <p:spPr>
          <a:xfrm>
            <a:off x="304800" y="381000"/>
            <a:ext cx="774700" cy="2413000"/>
          </a:xfrm>
          <a:prstGeom prst="rect">
            <a:avLst/>
          </a:prstGeom>
        </p:spPr>
      </p:pic>
      <p:sp>
        <p:nvSpPr>
          <p:cNvPr id="9" name="Rectangle 8"/>
          <p:cNvSpPr/>
          <p:nvPr/>
        </p:nvSpPr>
        <p:spPr>
          <a:xfrm>
            <a:off x="4724400" y="381000"/>
            <a:ext cx="3933902" cy="369332"/>
          </a:xfrm>
          <a:prstGeom prst="rect">
            <a:avLst/>
          </a:prstGeom>
        </p:spPr>
        <p:txBody>
          <a:bodyPr wrap="none">
            <a:spAutoFit/>
          </a:bodyPr>
          <a:lstStyle/>
          <a:p>
            <a:r>
              <a:rPr lang="en-US" b="1" i="1" dirty="0" smtClean="0">
                <a:hlinkClick r:id="rId4"/>
              </a:rPr>
              <a:t>http://github.com/jcapote/watercoolr</a:t>
            </a:r>
            <a:r>
              <a:rPr lang="en-US" b="1" i="1" dirty="0" smtClean="0"/>
              <a:t> </a:t>
            </a:r>
            <a:endParaRPr lang="en-US" b="1" i="1" dirty="0"/>
          </a:p>
        </p:txBody>
      </p:sp>
      <p:grpSp>
        <p:nvGrpSpPr>
          <p:cNvPr id="14" name="Group 13"/>
          <p:cNvGrpSpPr/>
          <p:nvPr/>
        </p:nvGrpSpPr>
        <p:grpSpPr>
          <a:xfrm>
            <a:off x="1219200" y="990600"/>
            <a:ext cx="5105400" cy="646331"/>
            <a:chOff x="1524000" y="1219200"/>
            <a:chExt cx="5105400" cy="646331"/>
          </a:xfrm>
        </p:grpSpPr>
        <p:sp>
          <p:nvSpPr>
            <p:cNvPr id="10" name="Rectangle 9"/>
            <p:cNvSpPr/>
            <p:nvPr/>
          </p:nvSpPr>
          <p:spPr>
            <a:xfrm>
              <a:off x="2057400" y="1219200"/>
              <a:ext cx="4572000" cy="646331"/>
            </a:xfrm>
            <a:prstGeom prst="rect">
              <a:avLst/>
            </a:prstGeom>
          </p:spPr>
          <p:txBody>
            <a:bodyPr>
              <a:spAutoFit/>
            </a:bodyPr>
            <a:lstStyle/>
            <a:p>
              <a:r>
                <a:rPr lang="en-US" dirty="0" smtClean="0"/>
                <a:t>→ </a:t>
              </a:r>
              <a:r>
                <a:rPr lang="en-US" b="1" dirty="0" smtClean="0"/>
                <a:t>POST /channels</a:t>
              </a:r>
            </a:p>
            <a:p>
              <a:r>
                <a:rPr lang="en-US" dirty="0" smtClean="0"/>
                <a:t>← </a:t>
              </a:r>
              <a:r>
                <a:rPr lang="en-US" b="1" dirty="0" smtClean="0">
                  <a:solidFill>
                    <a:srgbClr val="953735"/>
                  </a:solidFill>
                </a:rPr>
                <a:t>{</a:t>
              </a:r>
              <a:r>
                <a:rPr lang="en-US" dirty="0" smtClean="0"/>
                <a:t> 'id':'2d0128d' </a:t>
              </a:r>
              <a:r>
                <a:rPr lang="en-US" b="1" dirty="0" smtClean="0">
                  <a:solidFill>
                    <a:schemeClr val="accent2">
                      <a:lumMod val="75000"/>
                    </a:schemeClr>
                  </a:solidFill>
                </a:rPr>
                <a:t>}</a:t>
              </a:r>
              <a:endParaRPr lang="en-US" b="1" dirty="0">
                <a:solidFill>
                  <a:schemeClr val="accent2">
                    <a:lumMod val="75000"/>
                  </a:schemeClr>
                </a:solidFill>
              </a:endParaRPr>
            </a:p>
          </p:txBody>
        </p:sp>
        <p:sp>
          <p:nvSpPr>
            <p:cNvPr id="11" name="TextBox 10"/>
            <p:cNvSpPr txBox="1"/>
            <p:nvPr/>
          </p:nvSpPr>
          <p:spPr>
            <a:xfrm>
              <a:off x="1524000" y="1447800"/>
              <a:ext cx="381000"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b="1" dirty="0" smtClean="0"/>
                <a:t>1</a:t>
              </a:r>
              <a:endParaRPr lang="en-US" b="1" dirty="0"/>
            </a:p>
          </p:txBody>
        </p:sp>
      </p:grpSp>
      <p:grpSp>
        <p:nvGrpSpPr>
          <p:cNvPr id="15" name="Group 14"/>
          <p:cNvGrpSpPr/>
          <p:nvPr/>
        </p:nvGrpSpPr>
        <p:grpSpPr>
          <a:xfrm>
            <a:off x="1219200" y="1951672"/>
            <a:ext cx="7620000" cy="1477328"/>
            <a:chOff x="1524000" y="1951672"/>
            <a:chExt cx="7620000" cy="1477328"/>
          </a:xfrm>
        </p:grpSpPr>
        <p:sp>
          <p:nvSpPr>
            <p:cNvPr id="12" name="TextBox 11"/>
            <p:cNvSpPr txBox="1"/>
            <p:nvPr/>
          </p:nvSpPr>
          <p:spPr>
            <a:xfrm>
              <a:off x="1524000" y="2027872"/>
              <a:ext cx="381000"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b="1" dirty="0" smtClean="0"/>
                <a:t>2</a:t>
              </a:r>
              <a:endParaRPr lang="en-US" b="1" dirty="0"/>
            </a:p>
          </p:txBody>
        </p:sp>
        <p:sp>
          <p:nvSpPr>
            <p:cNvPr id="13" name="Rectangle 12"/>
            <p:cNvSpPr/>
            <p:nvPr/>
          </p:nvSpPr>
          <p:spPr>
            <a:xfrm>
              <a:off x="2133600" y="1951672"/>
              <a:ext cx="7010400" cy="1477328"/>
            </a:xfrm>
            <a:prstGeom prst="rect">
              <a:avLst/>
            </a:prstGeom>
          </p:spPr>
          <p:txBody>
            <a:bodyPr wrap="square">
              <a:spAutoFit/>
            </a:bodyPr>
            <a:lstStyle/>
            <a:p>
              <a:r>
                <a:rPr lang="en-US" dirty="0" smtClean="0"/>
                <a:t>→ </a:t>
              </a:r>
              <a:r>
                <a:rPr lang="en-US" b="1" dirty="0" smtClean="0"/>
                <a:t>POST /subscribers </a:t>
              </a:r>
              <a:r>
                <a:rPr lang="en-US" dirty="0" smtClean="0"/>
                <a:t>data=</a:t>
              </a:r>
              <a:r>
                <a:rPr lang="en-US" b="1" dirty="0" smtClean="0">
                  <a:solidFill>
                    <a:srgbClr val="953735"/>
                  </a:solidFill>
                </a:rPr>
                <a:t>{</a:t>
              </a:r>
            </a:p>
            <a:p>
              <a:r>
                <a:rPr lang="en-US" dirty="0" smtClean="0"/>
                <a:t>    'channel':'2d0128d', </a:t>
              </a:r>
            </a:p>
            <a:p>
              <a:r>
                <a:rPr lang="en-US" dirty="0" smtClean="0"/>
                <a:t>    '</a:t>
              </a:r>
              <a:r>
                <a:rPr lang="en-US" dirty="0" err="1" smtClean="0"/>
                <a:t>url':'http://api.calback.com/handler</a:t>
              </a:r>
              <a:r>
                <a:rPr lang="en-US" dirty="0" smtClean="0"/>
                <a:t>' </a:t>
              </a:r>
            </a:p>
            <a:p>
              <a:r>
                <a:rPr lang="en-US" dirty="0" smtClean="0"/>
                <a:t>   </a:t>
              </a:r>
              <a:r>
                <a:rPr lang="en-US" b="1" dirty="0" smtClean="0">
                  <a:solidFill>
                    <a:srgbClr val="953735"/>
                  </a:solidFill>
                </a:rPr>
                <a:t>}</a:t>
              </a:r>
            </a:p>
            <a:p>
              <a:r>
                <a:rPr lang="en-US" dirty="0" smtClean="0"/>
                <a:t>← { 'status': 'OK' }</a:t>
              </a:r>
              <a:endParaRPr lang="en-US" dirty="0"/>
            </a:p>
          </p:txBody>
        </p:sp>
      </p:grpSp>
      <p:grpSp>
        <p:nvGrpSpPr>
          <p:cNvPr id="20" name="Group 19"/>
          <p:cNvGrpSpPr/>
          <p:nvPr/>
        </p:nvGrpSpPr>
        <p:grpSpPr>
          <a:xfrm>
            <a:off x="1219200" y="3505200"/>
            <a:ext cx="7924800" cy="1200329"/>
            <a:chOff x="1219200" y="3505200"/>
            <a:chExt cx="7924800" cy="1200329"/>
          </a:xfrm>
        </p:grpSpPr>
        <p:sp>
          <p:nvSpPr>
            <p:cNvPr id="16" name="Rectangle 15"/>
            <p:cNvSpPr/>
            <p:nvPr/>
          </p:nvSpPr>
          <p:spPr>
            <a:xfrm>
              <a:off x="1905000" y="3505200"/>
              <a:ext cx="7239000" cy="1200329"/>
            </a:xfrm>
            <a:prstGeom prst="rect">
              <a:avLst/>
            </a:prstGeom>
          </p:spPr>
          <p:txBody>
            <a:bodyPr wrap="square">
              <a:spAutoFit/>
            </a:bodyPr>
            <a:lstStyle/>
            <a:p>
              <a:r>
                <a:rPr lang="en-US" dirty="0" smtClean="0"/>
                <a:t>you </a:t>
              </a:r>
              <a:r>
                <a:rPr lang="en-US" b="1" dirty="0" smtClean="0"/>
                <a:t>→ POST /messages </a:t>
              </a:r>
              <a:r>
                <a:rPr lang="en-US" dirty="0" smtClean="0"/>
                <a:t>data=</a:t>
              </a:r>
              <a:r>
                <a:rPr lang="en-US" b="1" dirty="0" smtClean="0">
                  <a:solidFill>
                    <a:srgbClr val="953735"/>
                  </a:solidFill>
                </a:rPr>
                <a:t>{</a:t>
              </a:r>
              <a:r>
                <a:rPr lang="en-US" dirty="0" smtClean="0"/>
                <a:t> 'channel':'2d0128d', '</a:t>
              </a:r>
              <a:r>
                <a:rPr lang="en-US" dirty="0" err="1" smtClean="0"/>
                <a:t>message':'hey</a:t>
              </a:r>
              <a:r>
                <a:rPr lang="en-US" dirty="0" smtClean="0"/>
                <a:t> guys!' </a:t>
              </a:r>
              <a:r>
                <a:rPr lang="en-US" b="1" dirty="0" smtClean="0">
                  <a:solidFill>
                    <a:srgbClr val="953735"/>
                  </a:solidFill>
                </a:rPr>
                <a:t>}</a:t>
              </a:r>
            </a:p>
            <a:p>
              <a:r>
                <a:rPr lang="en-US" dirty="0" smtClean="0"/>
                <a:t>   </a:t>
              </a:r>
              <a:r>
                <a:rPr lang="en-US" b="1" dirty="0" err="1" smtClean="0">
                  <a:solidFill>
                    <a:srgbClr val="B80243"/>
                  </a:solidFill>
                </a:rPr>
                <a:t>watercoolr</a:t>
              </a:r>
              <a:r>
                <a:rPr lang="en-US" dirty="0" smtClean="0">
                  <a:solidFill>
                    <a:srgbClr val="B80243"/>
                  </a:solidFill>
                </a:rPr>
                <a:t> → </a:t>
              </a:r>
              <a:r>
                <a:rPr lang="en-US" b="1" dirty="0" smtClean="0">
                  <a:solidFill>
                    <a:srgbClr val="B80243"/>
                  </a:solidFill>
                </a:rPr>
                <a:t>POST</a:t>
              </a:r>
              <a:r>
                <a:rPr lang="en-US" dirty="0" smtClean="0">
                  <a:solidFill>
                    <a:srgbClr val="B80243"/>
                  </a:solidFill>
                </a:rPr>
                <a:t> </a:t>
              </a:r>
              <a:r>
                <a:rPr lang="en-US" dirty="0" smtClean="0"/>
                <a:t>http://</a:t>
              </a:r>
              <a:r>
                <a:rPr lang="en-US" dirty="0" err="1" smtClean="0"/>
                <a:t>api.callback.com</a:t>
              </a:r>
              <a:r>
                <a:rPr lang="en-US" dirty="0" smtClean="0"/>
                <a:t>/handler data='hey guys!'</a:t>
              </a:r>
            </a:p>
            <a:p>
              <a:r>
                <a:rPr lang="en-US" i="1" dirty="0" smtClean="0"/>
                <a:t>   ...for every subscriber...</a:t>
              </a:r>
            </a:p>
            <a:p>
              <a:r>
                <a:rPr lang="en-US" dirty="0" smtClean="0"/>
                <a:t>← </a:t>
              </a:r>
              <a:r>
                <a:rPr lang="en-US" b="1" dirty="0" smtClean="0">
                  <a:solidFill>
                    <a:srgbClr val="953735"/>
                  </a:solidFill>
                </a:rPr>
                <a:t>{</a:t>
              </a:r>
              <a:r>
                <a:rPr lang="en-US" dirty="0" smtClean="0"/>
                <a:t> 'status': 'OK' </a:t>
              </a:r>
              <a:r>
                <a:rPr lang="en-US" b="1" dirty="0" smtClean="0">
                  <a:solidFill>
                    <a:srgbClr val="953735"/>
                  </a:solidFill>
                </a:rPr>
                <a:t>}</a:t>
              </a:r>
              <a:endParaRPr lang="en-US" b="1" dirty="0">
                <a:solidFill>
                  <a:srgbClr val="953735"/>
                </a:solidFill>
              </a:endParaRPr>
            </a:p>
          </p:txBody>
        </p:sp>
        <p:sp>
          <p:nvSpPr>
            <p:cNvPr id="17" name="TextBox 16"/>
            <p:cNvSpPr txBox="1"/>
            <p:nvPr/>
          </p:nvSpPr>
          <p:spPr>
            <a:xfrm>
              <a:off x="1219200" y="3657600"/>
              <a:ext cx="381000"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b="1" dirty="0" smtClean="0"/>
                <a:t>3</a:t>
              </a:r>
              <a:endParaRPr lang="en-US" b="1"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7" name="Text Placeholder 1"/>
          <p:cNvSpPr>
            <a:spLocks noGrp="1"/>
          </p:cNvSpPr>
          <p:nvPr>
            <p:ph type="body" idx="1"/>
          </p:nvPr>
        </p:nvSpPr>
        <p:spPr>
          <a:xfrm>
            <a:off x="838200" y="4495800"/>
            <a:ext cx="7772400" cy="1500187"/>
          </a:xfrm>
        </p:spPr>
        <p:txBody>
          <a:bodyPr>
            <a:normAutofit/>
          </a:bodyPr>
          <a:lstStyle/>
          <a:p>
            <a:pPr algn="r"/>
            <a:r>
              <a:rPr lang="en-US" sz="2600" b="1" dirty="0" err="1" smtClean="0">
                <a:solidFill>
                  <a:schemeClr val="tx1">
                    <a:lumMod val="65000"/>
                    <a:lumOff val="35000"/>
                  </a:schemeClr>
                </a:solidFill>
              </a:rPr>
              <a:t>Watercoolr</a:t>
            </a:r>
            <a:r>
              <a:rPr lang="en-US" sz="2600" b="1" dirty="0" smtClean="0">
                <a:solidFill>
                  <a:schemeClr val="tx1">
                    <a:lumMod val="65000"/>
                    <a:lumOff val="35000"/>
                  </a:schemeClr>
                </a:solidFill>
              </a:rPr>
              <a:t> on Google App Engine</a:t>
            </a:r>
          </a:p>
          <a:p>
            <a:pPr algn="r"/>
            <a:r>
              <a:rPr lang="en-US" sz="1800" i="1" dirty="0" err="1" smtClean="0">
                <a:solidFill>
                  <a:schemeClr val="tx1">
                    <a:lumMod val="65000"/>
                    <a:lumOff val="35000"/>
                  </a:schemeClr>
                </a:solidFill>
              </a:rPr>
              <a:t>DataMapper</a:t>
            </a:r>
            <a:r>
              <a:rPr lang="en-US" sz="1800" i="1" dirty="0" smtClean="0">
                <a:solidFill>
                  <a:schemeClr val="tx1">
                    <a:lumMod val="65000"/>
                    <a:lumOff val="35000"/>
                  </a:schemeClr>
                </a:solidFill>
              </a:rPr>
              <a:t> + Sinatra + </a:t>
            </a:r>
            <a:r>
              <a:rPr lang="en-US" sz="1800" i="1" dirty="0" err="1" smtClean="0">
                <a:solidFill>
                  <a:schemeClr val="tx1">
                    <a:lumMod val="65000"/>
                    <a:lumOff val="35000"/>
                  </a:schemeClr>
                </a:solidFill>
              </a:rPr>
              <a:t>Jruby</a:t>
            </a:r>
            <a:endParaRPr lang="en-US" sz="1800" i="1" dirty="0" smtClean="0">
              <a:solidFill>
                <a:schemeClr val="tx1">
                  <a:lumMod val="65000"/>
                  <a:lumOff val="35000"/>
                </a:schemeClr>
              </a:solidFill>
            </a:endParaRPr>
          </a:p>
        </p:txBody>
      </p:sp>
      <p:pic>
        <p:nvPicPr>
          <p:cNvPr id="4" name="Picture 3"/>
          <p:cNvPicPr>
            <a:picLocks noChangeAspect="1"/>
          </p:cNvPicPr>
          <p:nvPr/>
        </p:nvPicPr>
        <p:blipFill>
          <a:blip r:embed="rId3"/>
          <a:stretch>
            <a:fillRect/>
          </a:stretch>
        </p:blipFill>
        <p:spPr>
          <a:xfrm>
            <a:off x="7086600" y="152400"/>
            <a:ext cx="1676400" cy="1538344"/>
          </a:xfrm>
          <a:prstGeom prst="rect">
            <a:avLst/>
          </a:prstGeom>
        </p:spPr>
      </p:pic>
      <p:sp>
        <p:nvSpPr>
          <p:cNvPr id="18" name="Rectangle 17"/>
          <p:cNvSpPr/>
          <p:nvPr/>
        </p:nvSpPr>
        <p:spPr>
          <a:xfrm>
            <a:off x="381000" y="457200"/>
            <a:ext cx="8534400" cy="4616648"/>
          </a:xfrm>
          <a:prstGeom prst="rect">
            <a:avLst/>
          </a:prstGeom>
        </p:spPr>
        <p:txBody>
          <a:bodyPr wrap="square">
            <a:spAutoFit/>
          </a:bodyPr>
          <a:lstStyle/>
          <a:p>
            <a:r>
              <a:rPr lang="en-US" sz="1400" dirty="0" smtClean="0">
                <a:solidFill>
                  <a:srgbClr val="FF7800"/>
                </a:solidFill>
                <a:latin typeface="Monaco"/>
                <a:ea typeface="Monaco"/>
                <a:cs typeface="Monaco"/>
              </a:rPr>
              <a:t>require</a:t>
            </a:r>
            <a:r>
              <a:rPr lang="en-US" sz="1400" dirty="0" smtClean="0">
                <a:solidFill>
                  <a:srgbClr val="000000"/>
                </a:solidFill>
                <a:latin typeface="Monaco"/>
                <a:ea typeface="Monaco"/>
                <a:cs typeface="Monaco"/>
              </a:rPr>
              <a:t> </a:t>
            </a:r>
            <a:r>
              <a:rPr lang="en-US" sz="1400" dirty="0" smtClean="0">
                <a:solidFill>
                  <a:srgbClr val="409B1C"/>
                </a:solidFill>
                <a:latin typeface="Monaco"/>
                <a:ea typeface="Monaco"/>
                <a:cs typeface="Monaco"/>
              </a:rPr>
              <a:t>'</a:t>
            </a:r>
            <a:r>
              <a:rPr lang="en-US" sz="1400" dirty="0" err="1" smtClean="0">
                <a:solidFill>
                  <a:srgbClr val="409B1C"/>
                </a:solidFill>
                <a:latin typeface="Monaco"/>
                <a:ea typeface="Monaco"/>
                <a:cs typeface="Monaco"/>
              </a:rPr>
              <a:t>rubygems</a:t>
            </a:r>
            <a:r>
              <a:rPr lang="en-US" sz="1400" dirty="0" smtClean="0">
                <a:solidFill>
                  <a:srgbClr val="409B1C"/>
                </a:solidFill>
                <a:latin typeface="Monaco"/>
                <a:ea typeface="Monaco"/>
                <a:cs typeface="Monaco"/>
              </a:rPr>
              <a:t>'</a:t>
            </a:r>
            <a:endParaRPr lang="en-US" sz="1400" dirty="0" smtClean="0">
              <a:solidFill>
                <a:srgbClr val="000000"/>
              </a:solidFill>
              <a:latin typeface="Monaco"/>
              <a:ea typeface="Monaco"/>
              <a:cs typeface="Monaco"/>
            </a:endParaRPr>
          </a:p>
          <a:p>
            <a:r>
              <a:rPr lang="en-US" sz="1400" dirty="0" smtClean="0">
                <a:solidFill>
                  <a:srgbClr val="FF7800"/>
                </a:solidFill>
                <a:latin typeface="Monaco"/>
                <a:ea typeface="Monaco"/>
                <a:cs typeface="Monaco"/>
              </a:rPr>
              <a:t>require</a:t>
            </a:r>
            <a:r>
              <a:rPr lang="en-US" sz="1400" dirty="0" smtClean="0">
                <a:solidFill>
                  <a:srgbClr val="000000"/>
                </a:solidFill>
                <a:latin typeface="Monaco"/>
                <a:ea typeface="Monaco"/>
                <a:cs typeface="Monaco"/>
              </a:rPr>
              <a:t> </a:t>
            </a:r>
            <a:r>
              <a:rPr lang="en-US" sz="1400" dirty="0" smtClean="0">
                <a:solidFill>
                  <a:srgbClr val="409B1C"/>
                </a:solidFill>
                <a:latin typeface="Monaco"/>
                <a:ea typeface="Monaco"/>
                <a:cs typeface="Monaco"/>
              </a:rPr>
              <a:t>'</a:t>
            </a:r>
            <a:r>
              <a:rPr lang="en-US" sz="1400" dirty="0" err="1" smtClean="0">
                <a:solidFill>
                  <a:srgbClr val="409B1C"/>
                </a:solidFill>
                <a:latin typeface="Monaco"/>
                <a:ea typeface="Monaco"/>
                <a:cs typeface="Monaco"/>
              </a:rPr>
              <a:t>rest_client</a:t>
            </a:r>
            <a:r>
              <a:rPr lang="en-US" sz="1400" dirty="0" smtClean="0">
                <a:solidFill>
                  <a:srgbClr val="409B1C"/>
                </a:solidFill>
                <a:latin typeface="Monaco"/>
                <a:ea typeface="Monaco"/>
                <a:cs typeface="Monaco"/>
              </a:rPr>
              <a:t>'</a:t>
            </a:r>
            <a:endParaRPr lang="en-US" sz="1400" dirty="0" smtClean="0">
              <a:solidFill>
                <a:srgbClr val="000000"/>
              </a:solidFill>
              <a:latin typeface="Monaco"/>
              <a:ea typeface="Monaco"/>
              <a:cs typeface="Monaco"/>
            </a:endParaRPr>
          </a:p>
          <a:p>
            <a:r>
              <a:rPr lang="en-US" sz="1400" dirty="0" smtClean="0">
                <a:solidFill>
                  <a:srgbClr val="FF7800"/>
                </a:solidFill>
                <a:latin typeface="Monaco"/>
                <a:ea typeface="Monaco"/>
                <a:cs typeface="Monaco"/>
              </a:rPr>
              <a:t>require</a:t>
            </a:r>
            <a:r>
              <a:rPr lang="en-US" sz="1400" dirty="0" smtClean="0">
                <a:solidFill>
                  <a:srgbClr val="000000"/>
                </a:solidFill>
                <a:latin typeface="Monaco"/>
                <a:ea typeface="Monaco"/>
                <a:cs typeface="Monaco"/>
              </a:rPr>
              <a:t> </a:t>
            </a:r>
            <a:r>
              <a:rPr lang="en-US" sz="1400" dirty="0" smtClean="0">
                <a:solidFill>
                  <a:srgbClr val="409B1C"/>
                </a:solidFill>
                <a:latin typeface="Monaco"/>
                <a:ea typeface="Monaco"/>
                <a:cs typeface="Monaco"/>
              </a:rPr>
              <a:t>'</a:t>
            </a:r>
            <a:r>
              <a:rPr lang="en-US" sz="1400" dirty="0" err="1" smtClean="0">
                <a:solidFill>
                  <a:srgbClr val="409B1C"/>
                </a:solidFill>
                <a:latin typeface="Monaco"/>
                <a:ea typeface="Monaco"/>
                <a:cs typeface="Monaco"/>
              </a:rPr>
              <a:t>json</a:t>
            </a:r>
            <a:r>
              <a:rPr lang="en-US" sz="1400" dirty="0" smtClean="0">
                <a:solidFill>
                  <a:srgbClr val="409B1C"/>
                </a:solidFill>
                <a:latin typeface="Monaco"/>
                <a:ea typeface="Monaco"/>
                <a:cs typeface="Monaco"/>
              </a:rPr>
              <a:t>'</a:t>
            </a:r>
            <a:endParaRPr lang="en-US" sz="1400" dirty="0" smtClean="0">
              <a:solidFill>
                <a:srgbClr val="000000"/>
              </a:solidFill>
              <a:latin typeface="Monaco"/>
              <a:ea typeface="Monaco"/>
              <a:cs typeface="Monaco"/>
            </a:endParaRPr>
          </a:p>
          <a:p>
            <a:endParaRPr lang="en-US" sz="1400" dirty="0" smtClean="0">
              <a:solidFill>
                <a:srgbClr val="000000"/>
              </a:solidFill>
              <a:latin typeface="Monaco"/>
              <a:ea typeface="Monaco"/>
              <a:cs typeface="Monaco"/>
            </a:endParaRPr>
          </a:p>
          <a:p>
            <a:r>
              <a:rPr lang="en-US" sz="1400" dirty="0" smtClean="0">
                <a:solidFill>
                  <a:srgbClr val="8C868F"/>
                </a:solidFill>
                <a:latin typeface="Monaco"/>
                <a:ea typeface="Monaco"/>
                <a:cs typeface="Monaco"/>
              </a:rPr>
              <a:t># ruby </a:t>
            </a:r>
            <a:r>
              <a:rPr lang="en-US" sz="1400" dirty="0" err="1" smtClean="0">
                <a:solidFill>
                  <a:srgbClr val="8C868F"/>
                </a:solidFill>
                <a:latin typeface="Monaco"/>
                <a:ea typeface="Monaco"/>
                <a:cs typeface="Monaco"/>
              </a:rPr>
              <a:t>postbin.rb</a:t>
            </a:r>
            <a:r>
              <a:rPr lang="en-US" sz="1400" dirty="0" smtClean="0">
                <a:solidFill>
                  <a:srgbClr val="8C868F"/>
                </a:solidFill>
                <a:latin typeface="Monaco"/>
                <a:ea typeface="Monaco"/>
                <a:cs typeface="Monaco"/>
              </a:rPr>
              <a:t> http://www.postbin.org/1j11vyp</a:t>
            </a:r>
          </a:p>
          <a:p>
            <a:endParaRPr lang="en-US" sz="1400" dirty="0" smtClean="0">
              <a:solidFill>
                <a:srgbClr val="000000"/>
              </a:solidFill>
              <a:latin typeface="Monaco"/>
              <a:ea typeface="Monaco"/>
              <a:cs typeface="Monaco"/>
            </a:endParaRPr>
          </a:p>
          <a:p>
            <a:r>
              <a:rPr lang="en-US" sz="1400" dirty="0" smtClean="0">
                <a:solidFill>
                  <a:srgbClr val="000000"/>
                </a:solidFill>
                <a:latin typeface="Monaco"/>
                <a:ea typeface="Monaco"/>
                <a:cs typeface="Monaco"/>
              </a:rPr>
              <a:t>puts </a:t>
            </a:r>
            <a:r>
              <a:rPr lang="en-US" sz="1400" dirty="0" smtClean="0">
                <a:solidFill>
                  <a:srgbClr val="409B1C"/>
                </a:solidFill>
                <a:latin typeface="Monaco"/>
                <a:ea typeface="Monaco"/>
                <a:cs typeface="Monaco"/>
              </a:rPr>
              <a:t>"creating channel..."</a:t>
            </a:r>
            <a:endParaRPr lang="en-US" sz="1400" dirty="0" smtClean="0">
              <a:solidFill>
                <a:srgbClr val="000000"/>
              </a:solidFill>
              <a:latin typeface="Monaco"/>
              <a:ea typeface="Monaco"/>
              <a:cs typeface="Monaco"/>
            </a:endParaRPr>
          </a:p>
          <a:p>
            <a:r>
              <a:rPr lang="en-US" sz="1400" dirty="0" err="1" smtClean="0">
                <a:solidFill>
                  <a:srgbClr val="000000"/>
                </a:solidFill>
                <a:latin typeface="Monaco"/>
                <a:ea typeface="Monaco"/>
                <a:cs typeface="Monaco"/>
              </a:rPr>
              <a:t>resp</a:t>
            </a:r>
            <a:r>
              <a:rPr lang="en-US" sz="1400" dirty="0" smtClean="0">
                <a:solidFill>
                  <a:srgbClr val="000000"/>
                </a:solidFill>
                <a:latin typeface="Monaco"/>
                <a:ea typeface="Monaco"/>
                <a:cs typeface="Monaco"/>
              </a:rPr>
              <a:t> </a:t>
            </a:r>
            <a:r>
              <a:rPr lang="en-US" sz="1400" dirty="0" smtClean="0">
                <a:solidFill>
                  <a:srgbClr val="FF7800"/>
                </a:solidFill>
                <a:latin typeface="Monaco"/>
                <a:ea typeface="Monaco"/>
                <a:cs typeface="Monaco"/>
              </a:rPr>
              <a:t>=</a:t>
            </a:r>
            <a:r>
              <a:rPr lang="en-US" sz="1400" dirty="0" smtClean="0">
                <a:solidFill>
                  <a:srgbClr val="000000"/>
                </a:solidFill>
                <a:latin typeface="Monaco"/>
                <a:ea typeface="Monaco"/>
                <a:cs typeface="Monaco"/>
              </a:rPr>
              <a:t> </a:t>
            </a:r>
            <a:r>
              <a:rPr lang="en-US" sz="1400" dirty="0" err="1" smtClean="0">
                <a:solidFill>
                  <a:srgbClr val="3B5BB5"/>
                </a:solidFill>
                <a:latin typeface="Monaco"/>
                <a:ea typeface="Monaco"/>
                <a:cs typeface="Monaco"/>
              </a:rPr>
              <a:t>RestClient</a:t>
            </a:r>
            <a:r>
              <a:rPr lang="en-US" sz="1400" dirty="0" err="1" smtClean="0">
                <a:solidFill>
                  <a:srgbClr val="000000"/>
                </a:solidFill>
                <a:latin typeface="Monaco"/>
                <a:ea typeface="Monaco"/>
                <a:cs typeface="Monaco"/>
              </a:rPr>
              <a:t>.post</a:t>
            </a:r>
            <a:r>
              <a:rPr lang="en-US" sz="1400" dirty="0" smtClean="0">
                <a:solidFill>
                  <a:srgbClr val="000000"/>
                </a:solidFill>
                <a:latin typeface="Monaco"/>
                <a:ea typeface="Monaco"/>
                <a:cs typeface="Monaco"/>
              </a:rPr>
              <a:t> </a:t>
            </a:r>
            <a:r>
              <a:rPr lang="en-US" sz="1400" dirty="0" smtClean="0">
                <a:solidFill>
                  <a:srgbClr val="409B1C"/>
                </a:solidFill>
                <a:latin typeface="Monaco"/>
                <a:ea typeface="Monaco"/>
                <a:cs typeface="Monaco"/>
              </a:rPr>
              <a:t>'http://</a:t>
            </a:r>
            <a:r>
              <a:rPr lang="en-US" sz="1400" dirty="0" err="1" smtClean="0">
                <a:solidFill>
                  <a:srgbClr val="409B1C"/>
                </a:solidFill>
                <a:latin typeface="Monaco"/>
                <a:ea typeface="Monaco"/>
                <a:cs typeface="Monaco"/>
              </a:rPr>
              <a:t>watercoolr.appspot.com</a:t>
            </a:r>
            <a:r>
              <a:rPr lang="en-US" sz="1400" dirty="0" smtClean="0">
                <a:solidFill>
                  <a:srgbClr val="409B1C"/>
                </a:solidFill>
                <a:latin typeface="Monaco"/>
                <a:ea typeface="Monaco"/>
                <a:cs typeface="Monaco"/>
              </a:rPr>
              <a:t>/channels'</a:t>
            </a:r>
            <a:r>
              <a:rPr lang="en-US" sz="1400" dirty="0" smtClean="0">
                <a:solidFill>
                  <a:srgbClr val="000000"/>
                </a:solidFill>
                <a:latin typeface="Monaco"/>
                <a:ea typeface="Monaco"/>
                <a:cs typeface="Monaco"/>
              </a:rPr>
              <a:t>, </a:t>
            </a:r>
            <a:r>
              <a:rPr lang="en-US" sz="1400" dirty="0" smtClean="0">
                <a:solidFill>
                  <a:srgbClr val="3B5BB5"/>
                </a:solidFill>
                <a:latin typeface="Monaco"/>
                <a:ea typeface="Monaco"/>
                <a:cs typeface="Monaco"/>
              </a:rPr>
              <a:t>:data</a:t>
            </a:r>
            <a:r>
              <a:rPr lang="en-US" sz="1400" dirty="0" smtClean="0">
                <a:solidFill>
                  <a:srgbClr val="000000"/>
                </a:solidFill>
                <a:latin typeface="Monaco"/>
                <a:ea typeface="Monaco"/>
                <a:cs typeface="Monaco"/>
              </a:rPr>
              <a:t> =&gt; </a:t>
            </a:r>
            <a:r>
              <a:rPr lang="en-US" sz="1400" dirty="0" smtClean="0">
                <a:solidFill>
                  <a:srgbClr val="409B1C"/>
                </a:solidFill>
                <a:latin typeface="Monaco"/>
                <a:ea typeface="Monaco"/>
                <a:cs typeface="Monaco"/>
              </a:rPr>
              <a:t>''</a:t>
            </a:r>
            <a:endParaRPr lang="en-US" sz="1400" dirty="0" smtClean="0">
              <a:solidFill>
                <a:srgbClr val="000000"/>
              </a:solidFill>
              <a:latin typeface="Monaco"/>
              <a:ea typeface="Monaco"/>
              <a:cs typeface="Monaco"/>
            </a:endParaRPr>
          </a:p>
          <a:p>
            <a:r>
              <a:rPr lang="en-US" sz="1400" dirty="0" smtClean="0">
                <a:solidFill>
                  <a:srgbClr val="000000"/>
                </a:solidFill>
                <a:latin typeface="Monaco"/>
                <a:ea typeface="Monaco"/>
                <a:cs typeface="Monaco"/>
              </a:rPr>
              <a:t>id </a:t>
            </a:r>
            <a:r>
              <a:rPr lang="en-US" sz="1400" dirty="0" smtClean="0">
                <a:solidFill>
                  <a:srgbClr val="FF7800"/>
                </a:solidFill>
                <a:latin typeface="Monaco"/>
                <a:ea typeface="Monaco"/>
                <a:cs typeface="Monaco"/>
              </a:rPr>
              <a:t>=</a:t>
            </a:r>
            <a:r>
              <a:rPr lang="en-US" sz="1400" dirty="0" smtClean="0">
                <a:solidFill>
                  <a:srgbClr val="000000"/>
                </a:solidFill>
                <a:latin typeface="Monaco"/>
                <a:ea typeface="Monaco"/>
                <a:cs typeface="Monaco"/>
              </a:rPr>
              <a:t> </a:t>
            </a:r>
            <a:r>
              <a:rPr lang="en-US" sz="1400" dirty="0" err="1" smtClean="0">
                <a:solidFill>
                  <a:srgbClr val="3B5BB5"/>
                </a:solidFill>
                <a:latin typeface="Monaco"/>
                <a:ea typeface="Monaco"/>
                <a:cs typeface="Monaco"/>
              </a:rPr>
              <a:t>JSON</a:t>
            </a:r>
            <a:r>
              <a:rPr lang="en-US" sz="1400" dirty="0" err="1" smtClean="0">
                <a:solidFill>
                  <a:srgbClr val="000000"/>
                </a:solidFill>
                <a:latin typeface="Monaco"/>
                <a:ea typeface="Monaco"/>
                <a:cs typeface="Monaco"/>
              </a:rPr>
              <a:t>.parse(resp)[</a:t>
            </a:r>
            <a:r>
              <a:rPr lang="en-US" sz="1400" dirty="0" err="1" smtClean="0">
                <a:solidFill>
                  <a:srgbClr val="409B1C"/>
                </a:solidFill>
                <a:latin typeface="Monaco"/>
                <a:ea typeface="Monaco"/>
                <a:cs typeface="Monaco"/>
              </a:rPr>
              <a:t>"id</a:t>
            </a:r>
            <a:r>
              <a:rPr lang="en-US" sz="1400" dirty="0" smtClean="0">
                <a:solidFill>
                  <a:srgbClr val="409B1C"/>
                </a:solidFill>
                <a:latin typeface="Monaco"/>
                <a:ea typeface="Monaco"/>
                <a:cs typeface="Monaco"/>
              </a:rPr>
              <a:t>"</a:t>
            </a:r>
            <a:r>
              <a:rPr lang="en-US" sz="1400" dirty="0" smtClean="0">
                <a:solidFill>
                  <a:srgbClr val="000000"/>
                </a:solidFill>
                <a:latin typeface="Monaco"/>
                <a:ea typeface="Monaco"/>
                <a:cs typeface="Monaco"/>
              </a:rPr>
              <a:t>]</a:t>
            </a:r>
          </a:p>
          <a:p>
            <a:endParaRPr lang="en-US" sz="1400" dirty="0" smtClean="0">
              <a:solidFill>
                <a:srgbClr val="000000"/>
              </a:solidFill>
              <a:latin typeface="Monaco"/>
              <a:ea typeface="Monaco"/>
              <a:cs typeface="Monaco"/>
            </a:endParaRPr>
          </a:p>
          <a:p>
            <a:r>
              <a:rPr lang="en-US" sz="1400" dirty="0" smtClean="0">
                <a:solidFill>
                  <a:schemeClr val="bg1">
                    <a:lumMod val="85000"/>
                  </a:schemeClr>
                </a:solidFill>
                <a:latin typeface="Monaco"/>
                <a:ea typeface="Monaco"/>
                <a:cs typeface="Monaco"/>
              </a:rPr>
              <a:t>puts "adding subscriber to channel #{id}"</a:t>
            </a:r>
          </a:p>
          <a:p>
            <a:r>
              <a:rPr lang="en-US" sz="1400" dirty="0" err="1" smtClean="0">
                <a:solidFill>
                  <a:schemeClr val="bg1">
                    <a:lumMod val="85000"/>
                  </a:schemeClr>
                </a:solidFill>
                <a:latin typeface="Monaco"/>
                <a:ea typeface="Monaco"/>
                <a:cs typeface="Monaco"/>
              </a:rPr>
              <a:t>resp</a:t>
            </a:r>
            <a:r>
              <a:rPr lang="en-US" sz="1400" dirty="0" smtClean="0">
                <a:solidFill>
                  <a:schemeClr val="bg1">
                    <a:lumMod val="85000"/>
                  </a:schemeClr>
                </a:solidFill>
                <a:latin typeface="Monaco"/>
                <a:ea typeface="Monaco"/>
                <a:cs typeface="Monaco"/>
              </a:rPr>
              <a:t> = </a:t>
            </a:r>
            <a:r>
              <a:rPr lang="en-US" sz="1400" dirty="0" err="1" smtClean="0">
                <a:solidFill>
                  <a:schemeClr val="bg1">
                    <a:lumMod val="85000"/>
                  </a:schemeClr>
                </a:solidFill>
                <a:latin typeface="Monaco"/>
                <a:ea typeface="Monaco"/>
                <a:cs typeface="Monaco"/>
              </a:rPr>
              <a:t>RestClient.post</a:t>
            </a:r>
            <a:r>
              <a:rPr lang="en-US" sz="1400" dirty="0" smtClean="0">
                <a:solidFill>
                  <a:schemeClr val="bg1">
                    <a:lumMod val="85000"/>
                  </a:schemeClr>
                </a:solidFill>
                <a:latin typeface="Monaco"/>
                <a:ea typeface="Monaco"/>
                <a:cs typeface="Monaco"/>
              </a:rPr>
              <a:t> 'http://</a:t>
            </a:r>
            <a:r>
              <a:rPr lang="en-US" sz="1400" dirty="0" err="1" smtClean="0">
                <a:solidFill>
                  <a:schemeClr val="bg1">
                    <a:lumMod val="85000"/>
                  </a:schemeClr>
                </a:solidFill>
                <a:latin typeface="Monaco"/>
                <a:ea typeface="Monaco"/>
                <a:cs typeface="Monaco"/>
              </a:rPr>
              <a:t>watercoolr.appspot.com</a:t>
            </a:r>
            <a:r>
              <a:rPr lang="en-US" sz="1400" dirty="0" smtClean="0">
                <a:solidFill>
                  <a:schemeClr val="bg1">
                    <a:lumMod val="85000"/>
                  </a:schemeClr>
                </a:solidFill>
                <a:latin typeface="Monaco"/>
                <a:ea typeface="Monaco"/>
                <a:cs typeface="Monaco"/>
              </a:rPr>
              <a:t>/subscribers', </a:t>
            </a:r>
          </a:p>
          <a:p>
            <a:r>
              <a:rPr lang="en-US" sz="1400" dirty="0" smtClean="0">
                <a:solidFill>
                  <a:schemeClr val="bg1">
                    <a:lumMod val="85000"/>
                  </a:schemeClr>
                </a:solidFill>
                <a:latin typeface="Monaco"/>
                <a:ea typeface="Monaco"/>
                <a:cs typeface="Monaco"/>
              </a:rPr>
              <a:t>                :data =&gt; { :channel =&gt; id, :</a:t>
            </a:r>
            <a:r>
              <a:rPr lang="en-US" sz="1400" dirty="0" err="1" smtClean="0">
                <a:solidFill>
                  <a:schemeClr val="bg1">
                    <a:lumMod val="85000"/>
                  </a:schemeClr>
                </a:solidFill>
                <a:latin typeface="Monaco"/>
                <a:ea typeface="Monaco"/>
                <a:cs typeface="Monaco"/>
              </a:rPr>
              <a:t>url</a:t>
            </a:r>
            <a:r>
              <a:rPr lang="en-US" sz="1400" dirty="0" smtClean="0">
                <a:solidFill>
                  <a:schemeClr val="bg1">
                    <a:lumMod val="85000"/>
                  </a:schemeClr>
                </a:solidFill>
                <a:latin typeface="Monaco"/>
                <a:ea typeface="Monaco"/>
                <a:cs typeface="Monaco"/>
              </a:rPr>
              <a:t> =&gt; ARGV[0] }.</a:t>
            </a:r>
            <a:r>
              <a:rPr lang="en-US" sz="1400" dirty="0" err="1" smtClean="0">
                <a:solidFill>
                  <a:schemeClr val="bg1">
                    <a:lumMod val="85000"/>
                  </a:schemeClr>
                </a:solidFill>
                <a:latin typeface="Monaco"/>
                <a:ea typeface="Monaco"/>
                <a:cs typeface="Monaco"/>
              </a:rPr>
              <a:t>to_json</a:t>
            </a:r>
            <a:endParaRPr lang="en-US" sz="1400" dirty="0" smtClean="0">
              <a:solidFill>
                <a:schemeClr val="bg1">
                  <a:lumMod val="85000"/>
                </a:schemeClr>
              </a:solidFill>
              <a:latin typeface="Monaco"/>
              <a:ea typeface="Monaco"/>
              <a:cs typeface="Monaco"/>
            </a:endParaRPr>
          </a:p>
          <a:p>
            <a:endParaRPr lang="en-US" sz="1400" dirty="0" smtClean="0">
              <a:solidFill>
                <a:schemeClr val="bg1">
                  <a:lumMod val="85000"/>
                </a:schemeClr>
              </a:solidFill>
              <a:latin typeface="Monaco"/>
              <a:ea typeface="Monaco"/>
              <a:cs typeface="Monaco"/>
            </a:endParaRPr>
          </a:p>
          <a:p>
            <a:r>
              <a:rPr lang="en-US" sz="1400" dirty="0" smtClean="0">
                <a:solidFill>
                  <a:schemeClr val="bg1">
                    <a:lumMod val="85000"/>
                  </a:schemeClr>
                </a:solidFill>
                <a:latin typeface="Monaco"/>
                <a:ea typeface="Monaco"/>
                <a:cs typeface="Monaco"/>
              </a:rPr>
              <a:t>puts </a:t>
            </a:r>
            <a:r>
              <a:rPr lang="en-US" sz="1400" dirty="0" err="1" smtClean="0">
                <a:solidFill>
                  <a:schemeClr val="bg1">
                    <a:lumMod val="85000"/>
                  </a:schemeClr>
                </a:solidFill>
                <a:latin typeface="Monaco"/>
                <a:ea typeface="Monaco"/>
                <a:cs typeface="Monaco"/>
              </a:rPr>
              <a:t>resp</a:t>
            </a:r>
            <a:r>
              <a:rPr lang="en-US" sz="1400" dirty="0" smtClean="0">
                <a:solidFill>
                  <a:schemeClr val="bg1">
                    <a:lumMod val="85000"/>
                  </a:schemeClr>
                </a:solidFill>
                <a:latin typeface="Monaco"/>
                <a:ea typeface="Monaco"/>
                <a:cs typeface="Monaco"/>
              </a:rPr>
              <a:t> # {"</a:t>
            </a:r>
            <a:r>
              <a:rPr lang="en-US" sz="1400" dirty="0" err="1" smtClean="0">
                <a:solidFill>
                  <a:schemeClr val="bg1">
                    <a:lumMod val="85000"/>
                  </a:schemeClr>
                </a:solidFill>
                <a:latin typeface="Monaco"/>
                <a:ea typeface="Monaco"/>
                <a:cs typeface="Monaco"/>
              </a:rPr>
              <a:t>status":"OK</a:t>
            </a:r>
            <a:r>
              <a:rPr lang="en-US" sz="1400" dirty="0" smtClean="0">
                <a:solidFill>
                  <a:schemeClr val="bg1">
                    <a:lumMod val="85000"/>
                  </a:schemeClr>
                </a:solidFill>
                <a:latin typeface="Monaco"/>
                <a:ea typeface="Monaco"/>
                <a:cs typeface="Monaco"/>
              </a:rPr>
              <a:t>"}</a:t>
            </a:r>
          </a:p>
          <a:p>
            <a:endParaRPr lang="en-US" sz="1400" dirty="0" smtClean="0">
              <a:solidFill>
                <a:schemeClr val="bg1">
                  <a:lumMod val="85000"/>
                </a:schemeClr>
              </a:solidFill>
              <a:latin typeface="Monaco"/>
              <a:ea typeface="Monaco"/>
              <a:cs typeface="Monaco"/>
            </a:endParaRPr>
          </a:p>
          <a:p>
            <a:r>
              <a:rPr lang="en-US" sz="1400" dirty="0" smtClean="0">
                <a:solidFill>
                  <a:schemeClr val="bg1">
                    <a:lumMod val="85000"/>
                  </a:schemeClr>
                </a:solidFill>
                <a:latin typeface="Monaco"/>
                <a:ea typeface="Monaco"/>
                <a:cs typeface="Monaco"/>
              </a:rPr>
              <a:t>puts "posting message to #{id}"</a:t>
            </a:r>
          </a:p>
          <a:p>
            <a:r>
              <a:rPr lang="en-US" sz="1400" dirty="0" err="1" smtClean="0">
                <a:solidFill>
                  <a:schemeClr val="bg1">
                    <a:lumMod val="85000"/>
                  </a:schemeClr>
                </a:solidFill>
                <a:latin typeface="Monaco"/>
                <a:ea typeface="Monaco"/>
                <a:cs typeface="Monaco"/>
              </a:rPr>
              <a:t>resp</a:t>
            </a:r>
            <a:r>
              <a:rPr lang="en-US" sz="1400" dirty="0" smtClean="0">
                <a:solidFill>
                  <a:schemeClr val="bg1">
                    <a:lumMod val="85000"/>
                  </a:schemeClr>
                </a:solidFill>
                <a:latin typeface="Monaco"/>
                <a:ea typeface="Monaco"/>
                <a:cs typeface="Monaco"/>
              </a:rPr>
              <a:t> = </a:t>
            </a:r>
            <a:r>
              <a:rPr lang="en-US" sz="1400" dirty="0" err="1" smtClean="0">
                <a:solidFill>
                  <a:schemeClr val="bg1">
                    <a:lumMod val="85000"/>
                  </a:schemeClr>
                </a:solidFill>
                <a:latin typeface="Monaco"/>
                <a:ea typeface="Monaco"/>
                <a:cs typeface="Monaco"/>
              </a:rPr>
              <a:t>RestClient.post</a:t>
            </a:r>
            <a:r>
              <a:rPr lang="en-US" sz="1400" dirty="0" smtClean="0">
                <a:solidFill>
                  <a:schemeClr val="bg1">
                    <a:lumMod val="85000"/>
                  </a:schemeClr>
                </a:solidFill>
                <a:latin typeface="Monaco"/>
                <a:ea typeface="Monaco"/>
                <a:cs typeface="Monaco"/>
              </a:rPr>
              <a:t> 'http://</a:t>
            </a:r>
            <a:r>
              <a:rPr lang="en-US" sz="1400" dirty="0" err="1" smtClean="0">
                <a:solidFill>
                  <a:schemeClr val="bg1">
                    <a:lumMod val="85000"/>
                  </a:schemeClr>
                </a:solidFill>
                <a:latin typeface="Monaco"/>
                <a:ea typeface="Monaco"/>
                <a:cs typeface="Monaco"/>
              </a:rPr>
              <a:t>watercoolr.appspot.com</a:t>
            </a:r>
            <a:r>
              <a:rPr lang="en-US" sz="1400" dirty="0" smtClean="0">
                <a:solidFill>
                  <a:schemeClr val="bg1">
                    <a:lumMod val="85000"/>
                  </a:schemeClr>
                </a:solidFill>
                <a:latin typeface="Monaco"/>
                <a:ea typeface="Monaco"/>
                <a:cs typeface="Monaco"/>
              </a:rPr>
              <a:t>/messages', </a:t>
            </a:r>
          </a:p>
          <a:p>
            <a:r>
              <a:rPr lang="en-US" sz="1400" dirty="0" smtClean="0">
                <a:solidFill>
                  <a:schemeClr val="bg1">
                    <a:lumMod val="85000"/>
                  </a:schemeClr>
                </a:solidFill>
                <a:latin typeface="Monaco"/>
                <a:ea typeface="Monaco"/>
                <a:cs typeface="Monaco"/>
              </a:rPr>
              <a:t>                :data =&gt; { :channel =&gt; id, :message =&gt; 'Hello World' }.</a:t>
            </a:r>
            <a:r>
              <a:rPr lang="en-US" sz="1400" dirty="0" err="1" smtClean="0">
                <a:solidFill>
                  <a:schemeClr val="bg1">
                    <a:lumMod val="85000"/>
                  </a:schemeClr>
                </a:solidFill>
                <a:latin typeface="Monaco"/>
                <a:ea typeface="Monaco"/>
                <a:cs typeface="Monaco"/>
              </a:rPr>
              <a:t>to_json</a:t>
            </a:r>
            <a:endParaRPr lang="en-US" sz="1400" dirty="0" smtClean="0">
              <a:solidFill>
                <a:schemeClr val="bg1">
                  <a:lumMod val="85000"/>
                </a:schemeClr>
              </a:solidFill>
              <a:latin typeface="Monaco"/>
              <a:ea typeface="Monaco"/>
              <a:cs typeface="Monaco"/>
            </a:endParaRPr>
          </a:p>
          <a:p>
            <a:endParaRPr lang="en-US" sz="1400" dirty="0" smtClean="0">
              <a:solidFill>
                <a:schemeClr val="bg1">
                  <a:lumMod val="85000"/>
                </a:schemeClr>
              </a:solidFill>
              <a:latin typeface="Monaco"/>
              <a:ea typeface="Monaco"/>
              <a:cs typeface="Monaco"/>
            </a:endParaRPr>
          </a:p>
          <a:p>
            <a:r>
              <a:rPr lang="en-US" sz="1400" dirty="0" smtClean="0">
                <a:solidFill>
                  <a:schemeClr val="bg1">
                    <a:lumMod val="85000"/>
                  </a:schemeClr>
                </a:solidFill>
                <a:latin typeface="Monaco"/>
                <a:ea typeface="Monaco"/>
                <a:cs typeface="Monaco"/>
              </a:rPr>
              <a:t>puts </a:t>
            </a:r>
            <a:r>
              <a:rPr lang="en-US" sz="1400" dirty="0" err="1" smtClean="0">
                <a:solidFill>
                  <a:schemeClr val="bg1">
                    <a:lumMod val="85000"/>
                  </a:schemeClr>
                </a:solidFill>
                <a:latin typeface="Monaco"/>
                <a:ea typeface="Monaco"/>
                <a:cs typeface="Monaco"/>
              </a:rPr>
              <a:t>resp</a:t>
            </a:r>
            <a:r>
              <a:rPr lang="en-US" sz="1400" dirty="0" smtClean="0">
                <a:solidFill>
                  <a:schemeClr val="bg1">
                    <a:lumMod val="85000"/>
                  </a:schemeClr>
                </a:solidFill>
                <a:latin typeface="Monaco"/>
                <a:ea typeface="Monaco"/>
                <a:cs typeface="Monaco"/>
              </a:rPr>
              <a:t> # {"</a:t>
            </a:r>
            <a:r>
              <a:rPr lang="en-US" sz="1400" dirty="0" err="1" smtClean="0">
                <a:solidFill>
                  <a:schemeClr val="bg1">
                    <a:lumMod val="85000"/>
                  </a:schemeClr>
                </a:solidFill>
                <a:latin typeface="Monaco"/>
                <a:ea typeface="Monaco"/>
                <a:cs typeface="Monaco"/>
              </a:rPr>
              <a:t>status":"OK</a:t>
            </a:r>
            <a:r>
              <a:rPr lang="en-US" sz="1400" dirty="0" smtClean="0">
                <a:solidFill>
                  <a:schemeClr val="bg1">
                    <a:lumMod val="85000"/>
                  </a:schemeClr>
                </a:solidFill>
                <a:latin typeface="Monaco"/>
                <a:ea typeface="Monaco"/>
                <a:cs typeface="Monaco"/>
              </a:rPr>
              <a:t>"}</a:t>
            </a:r>
            <a:endParaRPr lang="en-US" sz="1400" dirty="0">
              <a:solidFill>
                <a:schemeClr val="bg1">
                  <a:lumMod val="85000"/>
                </a:schemeClr>
              </a:solidFill>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7" name="Text Placeholder 1"/>
          <p:cNvSpPr>
            <a:spLocks noGrp="1"/>
          </p:cNvSpPr>
          <p:nvPr>
            <p:ph type="body" idx="1"/>
          </p:nvPr>
        </p:nvSpPr>
        <p:spPr>
          <a:xfrm>
            <a:off x="838200" y="4495800"/>
            <a:ext cx="7772400" cy="1500187"/>
          </a:xfrm>
        </p:spPr>
        <p:txBody>
          <a:bodyPr>
            <a:normAutofit/>
          </a:bodyPr>
          <a:lstStyle/>
          <a:p>
            <a:pPr algn="r"/>
            <a:r>
              <a:rPr lang="en-US" sz="2600" b="1" dirty="0" err="1" smtClean="0">
                <a:solidFill>
                  <a:schemeClr val="tx1">
                    <a:lumMod val="65000"/>
                    <a:lumOff val="35000"/>
                  </a:schemeClr>
                </a:solidFill>
              </a:rPr>
              <a:t>Watercoolr</a:t>
            </a:r>
            <a:r>
              <a:rPr lang="en-US" sz="2600" b="1" dirty="0" smtClean="0">
                <a:solidFill>
                  <a:schemeClr val="tx1">
                    <a:lumMod val="65000"/>
                    <a:lumOff val="35000"/>
                  </a:schemeClr>
                </a:solidFill>
              </a:rPr>
              <a:t> on Google App Engine</a:t>
            </a:r>
          </a:p>
          <a:p>
            <a:pPr algn="r"/>
            <a:r>
              <a:rPr lang="en-US" sz="1800" i="1" dirty="0" err="1" smtClean="0">
                <a:solidFill>
                  <a:schemeClr val="tx1">
                    <a:lumMod val="65000"/>
                    <a:lumOff val="35000"/>
                  </a:schemeClr>
                </a:solidFill>
              </a:rPr>
              <a:t>DataMapper</a:t>
            </a:r>
            <a:r>
              <a:rPr lang="en-US" sz="1800" i="1" dirty="0" smtClean="0">
                <a:solidFill>
                  <a:schemeClr val="tx1">
                    <a:lumMod val="65000"/>
                    <a:lumOff val="35000"/>
                  </a:schemeClr>
                </a:solidFill>
              </a:rPr>
              <a:t> + Sinatra + </a:t>
            </a:r>
            <a:r>
              <a:rPr lang="en-US" sz="1800" i="1" dirty="0" err="1" smtClean="0">
                <a:solidFill>
                  <a:schemeClr val="tx1">
                    <a:lumMod val="65000"/>
                    <a:lumOff val="35000"/>
                  </a:schemeClr>
                </a:solidFill>
              </a:rPr>
              <a:t>Jruby</a:t>
            </a:r>
            <a:endParaRPr lang="en-US" sz="1800" i="1" dirty="0" smtClean="0">
              <a:solidFill>
                <a:schemeClr val="tx1">
                  <a:lumMod val="65000"/>
                  <a:lumOff val="35000"/>
                </a:schemeClr>
              </a:solidFill>
            </a:endParaRPr>
          </a:p>
        </p:txBody>
      </p:sp>
      <p:pic>
        <p:nvPicPr>
          <p:cNvPr id="4" name="Picture 3"/>
          <p:cNvPicPr>
            <a:picLocks noChangeAspect="1"/>
          </p:cNvPicPr>
          <p:nvPr/>
        </p:nvPicPr>
        <p:blipFill>
          <a:blip r:embed="rId3"/>
          <a:stretch>
            <a:fillRect/>
          </a:stretch>
        </p:blipFill>
        <p:spPr>
          <a:xfrm>
            <a:off x="7086600" y="152400"/>
            <a:ext cx="1676400" cy="1538344"/>
          </a:xfrm>
          <a:prstGeom prst="rect">
            <a:avLst/>
          </a:prstGeom>
        </p:spPr>
      </p:pic>
      <p:sp>
        <p:nvSpPr>
          <p:cNvPr id="18" name="Rectangle 17"/>
          <p:cNvSpPr/>
          <p:nvPr/>
        </p:nvSpPr>
        <p:spPr>
          <a:xfrm>
            <a:off x="381000" y="457200"/>
            <a:ext cx="8534400" cy="4616648"/>
          </a:xfrm>
          <a:prstGeom prst="rect">
            <a:avLst/>
          </a:prstGeom>
        </p:spPr>
        <p:txBody>
          <a:bodyPr wrap="square">
            <a:spAutoFit/>
          </a:bodyPr>
          <a:lstStyle/>
          <a:p>
            <a:r>
              <a:rPr lang="en-US" sz="1400" dirty="0" smtClean="0">
                <a:solidFill>
                  <a:srgbClr val="FF7800"/>
                </a:solidFill>
                <a:latin typeface="Monaco"/>
                <a:ea typeface="Monaco"/>
                <a:cs typeface="Monaco"/>
              </a:rPr>
              <a:t>require</a:t>
            </a:r>
            <a:r>
              <a:rPr lang="en-US" sz="1400" dirty="0" smtClean="0">
                <a:solidFill>
                  <a:srgbClr val="000000"/>
                </a:solidFill>
                <a:latin typeface="Monaco"/>
                <a:ea typeface="Monaco"/>
                <a:cs typeface="Monaco"/>
              </a:rPr>
              <a:t> </a:t>
            </a:r>
            <a:r>
              <a:rPr lang="en-US" sz="1400" dirty="0" smtClean="0">
                <a:solidFill>
                  <a:srgbClr val="409B1C"/>
                </a:solidFill>
                <a:latin typeface="Monaco"/>
                <a:ea typeface="Monaco"/>
                <a:cs typeface="Monaco"/>
              </a:rPr>
              <a:t>'</a:t>
            </a:r>
            <a:r>
              <a:rPr lang="en-US" sz="1400" dirty="0" err="1" smtClean="0">
                <a:solidFill>
                  <a:srgbClr val="409B1C"/>
                </a:solidFill>
                <a:latin typeface="Monaco"/>
                <a:ea typeface="Monaco"/>
                <a:cs typeface="Monaco"/>
              </a:rPr>
              <a:t>rubygems</a:t>
            </a:r>
            <a:r>
              <a:rPr lang="en-US" sz="1400" dirty="0" smtClean="0">
                <a:solidFill>
                  <a:srgbClr val="409B1C"/>
                </a:solidFill>
                <a:latin typeface="Monaco"/>
                <a:ea typeface="Monaco"/>
                <a:cs typeface="Monaco"/>
              </a:rPr>
              <a:t>'</a:t>
            </a:r>
            <a:endParaRPr lang="en-US" sz="1400" dirty="0" smtClean="0">
              <a:solidFill>
                <a:srgbClr val="000000"/>
              </a:solidFill>
              <a:latin typeface="Monaco"/>
              <a:ea typeface="Monaco"/>
              <a:cs typeface="Monaco"/>
            </a:endParaRPr>
          </a:p>
          <a:p>
            <a:r>
              <a:rPr lang="en-US" sz="1400" dirty="0" smtClean="0">
                <a:solidFill>
                  <a:srgbClr val="FF7800"/>
                </a:solidFill>
                <a:latin typeface="Monaco"/>
                <a:ea typeface="Monaco"/>
                <a:cs typeface="Monaco"/>
              </a:rPr>
              <a:t>require</a:t>
            </a:r>
            <a:r>
              <a:rPr lang="en-US" sz="1400" dirty="0" smtClean="0">
                <a:solidFill>
                  <a:srgbClr val="000000"/>
                </a:solidFill>
                <a:latin typeface="Monaco"/>
                <a:ea typeface="Monaco"/>
                <a:cs typeface="Monaco"/>
              </a:rPr>
              <a:t> </a:t>
            </a:r>
            <a:r>
              <a:rPr lang="en-US" sz="1400" dirty="0" smtClean="0">
                <a:solidFill>
                  <a:srgbClr val="409B1C"/>
                </a:solidFill>
                <a:latin typeface="Monaco"/>
                <a:ea typeface="Monaco"/>
                <a:cs typeface="Monaco"/>
              </a:rPr>
              <a:t>'</a:t>
            </a:r>
            <a:r>
              <a:rPr lang="en-US" sz="1400" dirty="0" err="1" smtClean="0">
                <a:solidFill>
                  <a:srgbClr val="409B1C"/>
                </a:solidFill>
                <a:latin typeface="Monaco"/>
                <a:ea typeface="Monaco"/>
                <a:cs typeface="Monaco"/>
              </a:rPr>
              <a:t>rest_client</a:t>
            </a:r>
            <a:r>
              <a:rPr lang="en-US" sz="1400" dirty="0" smtClean="0">
                <a:solidFill>
                  <a:srgbClr val="409B1C"/>
                </a:solidFill>
                <a:latin typeface="Monaco"/>
                <a:ea typeface="Monaco"/>
                <a:cs typeface="Monaco"/>
              </a:rPr>
              <a:t>'</a:t>
            </a:r>
            <a:endParaRPr lang="en-US" sz="1400" dirty="0" smtClean="0">
              <a:solidFill>
                <a:srgbClr val="000000"/>
              </a:solidFill>
              <a:latin typeface="Monaco"/>
              <a:ea typeface="Monaco"/>
              <a:cs typeface="Monaco"/>
            </a:endParaRPr>
          </a:p>
          <a:p>
            <a:r>
              <a:rPr lang="en-US" sz="1400" dirty="0" smtClean="0">
                <a:solidFill>
                  <a:srgbClr val="FF7800"/>
                </a:solidFill>
                <a:latin typeface="Monaco"/>
                <a:ea typeface="Monaco"/>
                <a:cs typeface="Monaco"/>
              </a:rPr>
              <a:t>require</a:t>
            </a:r>
            <a:r>
              <a:rPr lang="en-US" sz="1400" dirty="0" smtClean="0">
                <a:solidFill>
                  <a:srgbClr val="000000"/>
                </a:solidFill>
                <a:latin typeface="Monaco"/>
                <a:ea typeface="Monaco"/>
                <a:cs typeface="Monaco"/>
              </a:rPr>
              <a:t> </a:t>
            </a:r>
            <a:r>
              <a:rPr lang="en-US" sz="1400" dirty="0" smtClean="0">
                <a:solidFill>
                  <a:srgbClr val="409B1C"/>
                </a:solidFill>
                <a:latin typeface="Monaco"/>
                <a:ea typeface="Monaco"/>
                <a:cs typeface="Monaco"/>
              </a:rPr>
              <a:t>'</a:t>
            </a:r>
            <a:r>
              <a:rPr lang="en-US" sz="1400" dirty="0" err="1" smtClean="0">
                <a:solidFill>
                  <a:srgbClr val="409B1C"/>
                </a:solidFill>
                <a:latin typeface="Monaco"/>
                <a:ea typeface="Monaco"/>
                <a:cs typeface="Monaco"/>
              </a:rPr>
              <a:t>json</a:t>
            </a:r>
            <a:r>
              <a:rPr lang="en-US" sz="1400" dirty="0" smtClean="0">
                <a:solidFill>
                  <a:srgbClr val="409B1C"/>
                </a:solidFill>
                <a:latin typeface="Monaco"/>
                <a:ea typeface="Monaco"/>
                <a:cs typeface="Monaco"/>
              </a:rPr>
              <a:t>'</a:t>
            </a:r>
            <a:endParaRPr lang="en-US" sz="1400" dirty="0" smtClean="0">
              <a:solidFill>
                <a:srgbClr val="000000"/>
              </a:solidFill>
              <a:latin typeface="Monaco"/>
              <a:ea typeface="Monaco"/>
              <a:cs typeface="Monaco"/>
            </a:endParaRPr>
          </a:p>
          <a:p>
            <a:endParaRPr lang="en-US" sz="1400" dirty="0" smtClean="0">
              <a:solidFill>
                <a:srgbClr val="000000"/>
              </a:solidFill>
              <a:latin typeface="Monaco"/>
              <a:ea typeface="Monaco"/>
              <a:cs typeface="Monaco"/>
            </a:endParaRPr>
          </a:p>
          <a:p>
            <a:r>
              <a:rPr lang="en-US" sz="1400" dirty="0" smtClean="0">
                <a:solidFill>
                  <a:srgbClr val="8C868F"/>
                </a:solidFill>
                <a:latin typeface="Monaco"/>
                <a:ea typeface="Monaco"/>
                <a:cs typeface="Monaco"/>
              </a:rPr>
              <a:t># ruby </a:t>
            </a:r>
            <a:r>
              <a:rPr lang="en-US" sz="1400" dirty="0" err="1" smtClean="0">
                <a:solidFill>
                  <a:srgbClr val="8C868F"/>
                </a:solidFill>
                <a:latin typeface="Monaco"/>
                <a:ea typeface="Monaco"/>
                <a:cs typeface="Monaco"/>
              </a:rPr>
              <a:t>postbin.rb</a:t>
            </a:r>
            <a:r>
              <a:rPr lang="en-US" sz="1400" dirty="0" smtClean="0">
                <a:solidFill>
                  <a:srgbClr val="8C868F"/>
                </a:solidFill>
                <a:latin typeface="Monaco"/>
                <a:ea typeface="Monaco"/>
                <a:cs typeface="Monaco"/>
              </a:rPr>
              <a:t> http://www.postbin.org/1j11vyp</a:t>
            </a:r>
          </a:p>
          <a:p>
            <a:endParaRPr lang="en-US" sz="1400" dirty="0" smtClean="0">
              <a:solidFill>
                <a:srgbClr val="D9D9D9"/>
              </a:solidFill>
              <a:latin typeface="Monaco"/>
              <a:ea typeface="Monaco"/>
              <a:cs typeface="Monaco"/>
            </a:endParaRPr>
          </a:p>
          <a:p>
            <a:r>
              <a:rPr lang="en-US" sz="1400" dirty="0" smtClean="0">
                <a:solidFill>
                  <a:srgbClr val="D9D9D9"/>
                </a:solidFill>
                <a:latin typeface="Monaco"/>
                <a:ea typeface="Monaco"/>
                <a:cs typeface="Monaco"/>
              </a:rPr>
              <a:t>puts "creating channel..."</a:t>
            </a:r>
          </a:p>
          <a:p>
            <a:r>
              <a:rPr lang="en-US" sz="1400" dirty="0" err="1" smtClean="0">
                <a:solidFill>
                  <a:srgbClr val="D9D9D9"/>
                </a:solidFill>
                <a:latin typeface="Monaco"/>
                <a:ea typeface="Monaco"/>
                <a:cs typeface="Monaco"/>
              </a:rPr>
              <a:t>resp</a:t>
            </a:r>
            <a:r>
              <a:rPr lang="en-US" sz="1400" dirty="0" smtClean="0">
                <a:solidFill>
                  <a:srgbClr val="D9D9D9"/>
                </a:solidFill>
                <a:latin typeface="Monaco"/>
                <a:ea typeface="Monaco"/>
                <a:cs typeface="Monaco"/>
              </a:rPr>
              <a:t> = </a:t>
            </a:r>
            <a:r>
              <a:rPr lang="en-US" sz="1400" dirty="0" err="1" smtClean="0">
                <a:solidFill>
                  <a:srgbClr val="D9D9D9"/>
                </a:solidFill>
                <a:latin typeface="Monaco"/>
                <a:ea typeface="Monaco"/>
                <a:cs typeface="Monaco"/>
              </a:rPr>
              <a:t>RestClient.post</a:t>
            </a:r>
            <a:r>
              <a:rPr lang="en-US" sz="1400" dirty="0" smtClean="0">
                <a:solidFill>
                  <a:srgbClr val="D9D9D9"/>
                </a:solidFill>
                <a:latin typeface="Monaco"/>
                <a:ea typeface="Monaco"/>
                <a:cs typeface="Monaco"/>
              </a:rPr>
              <a:t> 'http://</a:t>
            </a:r>
            <a:r>
              <a:rPr lang="en-US" sz="1400" dirty="0" err="1" smtClean="0">
                <a:solidFill>
                  <a:srgbClr val="D9D9D9"/>
                </a:solidFill>
                <a:latin typeface="Monaco"/>
                <a:ea typeface="Monaco"/>
                <a:cs typeface="Monaco"/>
              </a:rPr>
              <a:t>watercoolr.appspot.com</a:t>
            </a:r>
            <a:r>
              <a:rPr lang="en-US" sz="1400" dirty="0" smtClean="0">
                <a:solidFill>
                  <a:srgbClr val="D9D9D9"/>
                </a:solidFill>
                <a:latin typeface="Monaco"/>
                <a:ea typeface="Monaco"/>
                <a:cs typeface="Monaco"/>
              </a:rPr>
              <a:t>/channels', :data =&gt; ''</a:t>
            </a:r>
          </a:p>
          <a:p>
            <a:r>
              <a:rPr lang="en-US" sz="1400" dirty="0" smtClean="0">
                <a:solidFill>
                  <a:srgbClr val="D9D9D9"/>
                </a:solidFill>
                <a:latin typeface="Monaco"/>
                <a:ea typeface="Monaco"/>
                <a:cs typeface="Monaco"/>
              </a:rPr>
              <a:t>id = </a:t>
            </a:r>
            <a:r>
              <a:rPr lang="en-US" sz="1400" dirty="0" err="1" smtClean="0">
                <a:solidFill>
                  <a:srgbClr val="D9D9D9"/>
                </a:solidFill>
                <a:latin typeface="Monaco"/>
                <a:ea typeface="Monaco"/>
                <a:cs typeface="Monaco"/>
              </a:rPr>
              <a:t>JSON.parse(resp)["id</a:t>
            </a:r>
            <a:r>
              <a:rPr lang="en-US" sz="1400" dirty="0" smtClean="0">
                <a:solidFill>
                  <a:srgbClr val="D9D9D9"/>
                </a:solidFill>
                <a:latin typeface="Monaco"/>
                <a:ea typeface="Monaco"/>
                <a:cs typeface="Monaco"/>
              </a:rPr>
              <a:t>"]</a:t>
            </a:r>
          </a:p>
          <a:p>
            <a:endParaRPr lang="en-US" sz="1400" dirty="0" smtClean="0">
              <a:solidFill>
                <a:srgbClr val="000000"/>
              </a:solidFill>
              <a:latin typeface="Monaco"/>
              <a:ea typeface="Monaco"/>
              <a:cs typeface="Monaco"/>
            </a:endParaRPr>
          </a:p>
          <a:p>
            <a:r>
              <a:rPr lang="en-US" sz="1400" dirty="0" smtClean="0">
                <a:solidFill>
                  <a:srgbClr val="000000"/>
                </a:solidFill>
                <a:latin typeface="Monaco"/>
                <a:ea typeface="Monaco"/>
                <a:cs typeface="Monaco"/>
              </a:rPr>
              <a:t>puts </a:t>
            </a:r>
            <a:r>
              <a:rPr lang="en-US" sz="1400" dirty="0" smtClean="0">
                <a:solidFill>
                  <a:srgbClr val="409B1C"/>
                </a:solidFill>
                <a:latin typeface="Monaco"/>
                <a:ea typeface="Monaco"/>
                <a:cs typeface="Monaco"/>
              </a:rPr>
              <a:t>"adding subscriber to channel #{id}"</a:t>
            </a:r>
            <a:endParaRPr lang="en-US" sz="1400" dirty="0" smtClean="0">
              <a:solidFill>
                <a:srgbClr val="000000"/>
              </a:solidFill>
              <a:latin typeface="Monaco"/>
              <a:ea typeface="Monaco"/>
              <a:cs typeface="Monaco"/>
            </a:endParaRPr>
          </a:p>
          <a:p>
            <a:r>
              <a:rPr lang="en-US" sz="1400" dirty="0" err="1" smtClean="0">
                <a:solidFill>
                  <a:srgbClr val="000000"/>
                </a:solidFill>
                <a:latin typeface="Monaco"/>
                <a:ea typeface="Monaco"/>
                <a:cs typeface="Monaco"/>
              </a:rPr>
              <a:t>resp</a:t>
            </a:r>
            <a:r>
              <a:rPr lang="en-US" sz="1400" dirty="0" smtClean="0">
                <a:solidFill>
                  <a:srgbClr val="000000"/>
                </a:solidFill>
                <a:latin typeface="Monaco"/>
                <a:ea typeface="Monaco"/>
                <a:cs typeface="Monaco"/>
              </a:rPr>
              <a:t> </a:t>
            </a:r>
            <a:r>
              <a:rPr lang="en-US" sz="1400" dirty="0" smtClean="0">
                <a:solidFill>
                  <a:srgbClr val="FF7800"/>
                </a:solidFill>
                <a:latin typeface="Monaco"/>
                <a:ea typeface="Monaco"/>
                <a:cs typeface="Monaco"/>
              </a:rPr>
              <a:t>=</a:t>
            </a:r>
            <a:r>
              <a:rPr lang="en-US" sz="1400" dirty="0" smtClean="0">
                <a:solidFill>
                  <a:srgbClr val="000000"/>
                </a:solidFill>
                <a:latin typeface="Monaco"/>
                <a:ea typeface="Monaco"/>
                <a:cs typeface="Monaco"/>
              </a:rPr>
              <a:t> </a:t>
            </a:r>
            <a:r>
              <a:rPr lang="en-US" sz="1400" dirty="0" err="1" smtClean="0">
                <a:solidFill>
                  <a:srgbClr val="3B5BB5"/>
                </a:solidFill>
                <a:latin typeface="Monaco"/>
                <a:ea typeface="Monaco"/>
                <a:cs typeface="Monaco"/>
              </a:rPr>
              <a:t>RestClient</a:t>
            </a:r>
            <a:r>
              <a:rPr lang="en-US" sz="1400" dirty="0" err="1" smtClean="0">
                <a:solidFill>
                  <a:srgbClr val="000000"/>
                </a:solidFill>
                <a:latin typeface="Monaco"/>
                <a:ea typeface="Monaco"/>
                <a:cs typeface="Monaco"/>
              </a:rPr>
              <a:t>.post</a:t>
            </a:r>
            <a:r>
              <a:rPr lang="en-US" sz="1400" dirty="0" smtClean="0">
                <a:solidFill>
                  <a:srgbClr val="000000"/>
                </a:solidFill>
                <a:latin typeface="Monaco"/>
                <a:ea typeface="Monaco"/>
                <a:cs typeface="Monaco"/>
              </a:rPr>
              <a:t> </a:t>
            </a:r>
            <a:r>
              <a:rPr lang="en-US" sz="1400" dirty="0" smtClean="0">
                <a:solidFill>
                  <a:srgbClr val="409B1C"/>
                </a:solidFill>
                <a:latin typeface="Monaco"/>
                <a:ea typeface="Monaco"/>
                <a:cs typeface="Monaco"/>
              </a:rPr>
              <a:t>'http://</a:t>
            </a:r>
            <a:r>
              <a:rPr lang="en-US" sz="1400" dirty="0" err="1" smtClean="0">
                <a:solidFill>
                  <a:srgbClr val="409B1C"/>
                </a:solidFill>
                <a:latin typeface="Monaco"/>
                <a:ea typeface="Monaco"/>
                <a:cs typeface="Monaco"/>
              </a:rPr>
              <a:t>watercoolr.appspot.com</a:t>
            </a:r>
            <a:r>
              <a:rPr lang="en-US" sz="1400" dirty="0" smtClean="0">
                <a:solidFill>
                  <a:srgbClr val="409B1C"/>
                </a:solidFill>
                <a:latin typeface="Monaco"/>
                <a:ea typeface="Monaco"/>
                <a:cs typeface="Monaco"/>
              </a:rPr>
              <a:t>/subscribers'</a:t>
            </a:r>
            <a:r>
              <a:rPr lang="en-US" sz="1400" dirty="0" smtClean="0">
                <a:solidFill>
                  <a:srgbClr val="000000"/>
                </a:solidFill>
                <a:latin typeface="Monaco"/>
                <a:ea typeface="Monaco"/>
                <a:cs typeface="Monaco"/>
              </a:rPr>
              <a:t>, </a:t>
            </a:r>
          </a:p>
          <a:p>
            <a:r>
              <a:rPr lang="en-US" sz="1400" dirty="0" smtClean="0">
                <a:solidFill>
                  <a:srgbClr val="000000"/>
                </a:solidFill>
                <a:latin typeface="Monaco"/>
                <a:ea typeface="Monaco"/>
                <a:cs typeface="Monaco"/>
              </a:rPr>
              <a:t>                </a:t>
            </a:r>
            <a:r>
              <a:rPr lang="en-US" sz="1400" dirty="0" smtClean="0">
                <a:solidFill>
                  <a:srgbClr val="3B5BB5"/>
                </a:solidFill>
                <a:latin typeface="Monaco"/>
                <a:ea typeface="Monaco"/>
                <a:cs typeface="Monaco"/>
              </a:rPr>
              <a:t>:data</a:t>
            </a:r>
            <a:r>
              <a:rPr lang="en-US" sz="1400" dirty="0" smtClean="0">
                <a:solidFill>
                  <a:srgbClr val="000000"/>
                </a:solidFill>
                <a:latin typeface="Monaco"/>
                <a:ea typeface="Monaco"/>
                <a:cs typeface="Monaco"/>
              </a:rPr>
              <a:t> =&gt; { </a:t>
            </a:r>
            <a:r>
              <a:rPr lang="en-US" sz="1400" dirty="0" smtClean="0">
                <a:solidFill>
                  <a:srgbClr val="3B5BB5"/>
                </a:solidFill>
                <a:latin typeface="Monaco"/>
                <a:ea typeface="Monaco"/>
                <a:cs typeface="Monaco"/>
              </a:rPr>
              <a:t>:channel</a:t>
            </a:r>
            <a:r>
              <a:rPr lang="en-US" sz="1400" dirty="0" smtClean="0">
                <a:solidFill>
                  <a:srgbClr val="000000"/>
                </a:solidFill>
                <a:latin typeface="Monaco"/>
                <a:ea typeface="Monaco"/>
                <a:cs typeface="Monaco"/>
              </a:rPr>
              <a:t> =&gt; id, </a:t>
            </a:r>
            <a:r>
              <a:rPr lang="en-US" sz="1400" dirty="0" smtClean="0">
                <a:solidFill>
                  <a:srgbClr val="3B5BB5"/>
                </a:solidFill>
                <a:latin typeface="Monaco"/>
                <a:ea typeface="Monaco"/>
                <a:cs typeface="Monaco"/>
              </a:rPr>
              <a:t>:</a:t>
            </a:r>
            <a:r>
              <a:rPr lang="en-US" sz="1400" dirty="0" err="1" smtClean="0">
                <a:solidFill>
                  <a:srgbClr val="3B5BB5"/>
                </a:solidFill>
                <a:latin typeface="Monaco"/>
                <a:ea typeface="Monaco"/>
                <a:cs typeface="Monaco"/>
              </a:rPr>
              <a:t>url</a:t>
            </a:r>
            <a:r>
              <a:rPr lang="en-US" sz="1400" dirty="0" smtClean="0">
                <a:solidFill>
                  <a:srgbClr val="000000"/>
                </a:solidFill>
                <a:latin typeface="Monaco"/>
                <a:ea typeface="Monaco"/>
                <a:cs typeface="Monaco"/>
              </a:rPr>
              <a:t> =&gt; </a:t>
            </a:r>
            <a:r>
              <a:rPr lang="en-US" sz="1400" dirty="0" smtClean="0">
                <a:solidFill>
                  <a:srgbClr val="3B5BB5"/>
                </a:solidFill>
                <a:latin typeface="Monaco"/>
                <a:ea typeface="Monaco"/>
                <a:cs typeface="Monaco"/>
              </a:rPr>
              <a:t>ARGV</a:t>
            </a:r>
            <a:r>
              <a:rPr lang="en-US" sz="1400" dirty="0" smtClean="0">
                <a:solidFill>
                  <a:srgbClr val="000000"/>
                </a:solidFill>
                <a:latin typeface="Monaco"/>
                <a:ea typeface="Monaco"/>
                <a:cs typeface="Monaco"/>
              </a:rPr>
              <a:t>[</a:t>
            </a:r>
            <a:r>
              <a:rPr lang="en-US" sz="1400" dirty="0" smtClean="0">
                <a:solidFill>
                  <a:srgbClr val="3B5BB5"/>
                </a:solidFill>
                <a:latin typeface="Monaco"/>
                <a:ea typeface="Monaco"/>
                <a:cs typeface="Monaco"/>
              </a:rPr>
              <a:t>0</a:t>
            </a:r>
            <a:r>
              <a:rPr lang="en-US" sz="1400" dirty="0" smtClean="0">
                <a:solidFill>
                  <a:srgbClr val="000000"/>
                </a:solidFill>
                <a:latin typeface="Monaco"/>
                <a:ea typeface="Monaco"/>
                <a:cs typeface="Monaco"/>
              </a:rPr>
              <a:t>] }.</a:t>
            </a:r>
            <a:r>
              <a:rPr lang="en-US" sz="1400" dirty="0" err="1" smtClean="0">
                <a:solidFill>
                  <a:srgbClr val="000000"/>
                </a:solidFill>
                <a:latin typeface="Monaco"/>
                <a:ea typeface="Monaco"/>
                <a:cs typeface="Monaco"/>
              </a:rPr>
              <a:t>to_json</a:t>
            </a:r>
            <a:endParaRPr lang="en-US" sz="1400" dirty="0" smtClean="0">
              <a:solidFill>
                <a:srgbClr val="000000"/>
              </a:solidFill>
              <a:latin typeface="Monaco"/>
              <a:ea typeface="Monaco"/>
              <a:cs typeface="Monaco"/>
            </a:endParaRPr>
          </a:p>
          <a:p>
            <a:endParaRPr lang="en-US" sz="1400" dirty="0" smtClean="0">
              <a:solidFill>
                <a:srgbClr val="000000"/>
              </a:solidFill>
              <a:latin typeface="Monaco"/>
              <a:ea typeface="Monaco"/>
              <a:cs typeface="Monaco"/>
            </a:endParaRPr>
          </a:p>
          <a:p>
            <a:r>
              <a:rPr lang="en-US" sz="1400" dirty="0" smtClean="0">
                <a:solidFill>
                  <a:srgbClr val="000000"/>
                </a:solidFill>
                <a:latin typeface="Monaco"/>
                <a:ea typeface="Monaco"/>
                <a:cs typeface="Monaco"/>
              </a:rPr>
              <a:t>puts </a:t>
            </a:r>
            <a:r>
              <a:rPr lang="en-US" sz="1400" dirty="0" err="1" smtClean="0">
                <a:solidFill>
                  <a:srgbClr val="000000"/>
                </a:solidFill>
                <a:latin typeface="Monaco"/>
                <a:ea typeface="Monaco"/>
                <a:cs typeface="Monaco"/>
              </a:rPr>
              <a:t>resp</a:t>
            </a:r>
            <a:r>
              <a:rPr lang="en-US" sz="1400" dirty="0" smtClean="0">
                <a:solidFill>
                  <a:srgbClr val="000000"/>
                </a:solidFill>
                <a:latin typeface="Monaco"/>
                <a:ea typeface="Monaco"/>
                <a:cs typeface="Monaco"/>
              </a:rPr>
              <a:t> </a:t>
            </a:r>
            <a:r>
              <a:rPr lang="en-US" sz="1400" dirty="0" smtClean="0">
                <a:solidFill>
                  <a:srgbClr val="8C868F"/>
                </a:solidFill>
                <a:latin typeface="Monaco"/>
                <a:ea typeface="Monaco"/>
                <a:cs typeface="Monaco"/>
              </a:rPr>
              <a:t># {"</a:t>
            </a:r>
            <a:r>
              <a:rPr lang="en-US" sz="1400" dirty="0" err="1" smtClean="0">
                <a:solidFill>
                  <a:srgbClr val="8C868F"/>
                </a:solidFill>
                <a:latin typeface="Monaco"/>
                <a:ea typeface="Monaco"/>
                <a:cs typeface="Monaco"/>
              </a:rPr>
              <a:t>status":"OK</a:t>
            </a:r>
            <a:r>
              <a:rPr lang="en-US" sz="1400" dirty="0" smtClean="0">
                <a:solidFill>
                  <a:srgbClr val="8C868F"/>
                </a:solidFill>
                <a:latin typeface="Monaco"/>
                <a:ea typeface="Monaco"/>
                <a:cs typeface="Monaco"/>
              </a:rPr>
              <a:t>"}</a:t>
            </a:r>
          </a:p>
          <a:p>
            <a:endParaRPr lang="en-US" sz="1400" dirty="0" smtClean="0">
              <a:solidFill>
                <a:srgbClr val="000000"/>
              </a:solidFill>
              <a:latin typeface="Monaco"/>
              <a:ea typeface="Monaco"/>
              <a:cs typeface="Monaco"/>
            </a:endParaRPr>
          </a:p>
          <a:p>
            <a:r>
              <a:rPr lang="en-US" sz="1400" dirty="0" smtClean="0">
                <a:solidFill>
                  <a:srgbClr val="D9D9D9"/>
                </a:solidFill>
                <a:latin typeface="Monaco"/>
                <a:ea typeface="Monaco"/>
                <a:cs typeface="Monaco"/>
              </a:rPr>
              <a:t>puts "posting message to #{id}"</a:t>
            </a:r>
          </a:p>
          <a:p>
            <a:r>
              <a:rPr lang="en-US" sz="1400" dirty="0" err="1" smtClean="0">
                <a:solidFill>
                  <a:srgbClr val="D9D9D9"/>
                </a:solidFill>
                <a:latin typeface="Monaco"/>
                <a:ea typeface="Monaco"/>
                <a:cs typeface="Monaco"/>
              </a:rPr>
              <a:t>resp</a:t>
            </a:r>
            <a:r>
              <a:rPr lang="en-US" sz="1400" dirty="0" smtClean="0">
                <a:solidFill>
                  <a:srgbClr val="D9D9D9"/>
                </a:solidFill>
                <a:latin typeface="Monaco"/>
                <a:ea typeface="Monaco"/>
                <a:cs typeface="Monaco"/>
              </a:rPr>
              <a:t> = </a:t>
            </a:r>
            <a:r>
              <a:rPr lang="en-US" sz="1400" dirty="0" err="1" smtClean="0">
                <a:solidFill>
                  <a:srgbClr val="D9D9D9"/>
                </a:solidFill>
                <a:latin typeface="Monaco"/>
                <a:ea typeface="Monaco"/>
                <a:cs typeface="Monaco"/>
              </a:rPr>
              <a:t>RestClient.post</a:t>
            </a:r>
            <a:r>
              <a:rPr lang="en-US" sz="1400" dirty="0" smtClean="0">
                <a:solidFill>
                  <a:srgbClr val="D9D9D9"/>
                </a:solidFill>
                <a:latin typeface="Monaco"/>
                <a:ea typeface="Monaco"/>
                <a:cs typeface="Monaco"/>
              </a:rPr>
              <a:t> 'http://</a:t>
            </a:r>
            <a:r>
              <a:rPr lang="en-US" sz="1400" dirty="0" err="1" smtClean="0">
                <a:solidFill>
                  <a:srgbClr val="D9D9D9"/>
                </a:solidFill>
                <a:latin typeface="Monaco"/>
                <a:ea typeface="Monaco"/>
                <a:cs typeface="Monaco"/>
              </a:rPr>
              <a:t>watercoolr.appspot.com</a:t>
            </a:r>
            <a:r>
              <a:rPr lang="en-US" sz="1400" dirty="0" smtClean="0">
                <a:solidFill>
                  <a:srgbClr val="D9D9D9"/>
                </a:solidFill>
                <a:latin typeface="Monaco"/>
                <a:ea typeface="Monaco"/>
                <a:cs typeface="Monaco"/>
              </a:rPr>
              <a:t>/messages', </a:t>
            </a:r>
          </a:p>
          <a:p>
            <a:r>
              <a:rPr lang="en-US" sz="1400" dirty="0" smtClean="0">
                <a:solidFill>
                  <a:srgbClr val="D9D9D9"/>
                </a:solidFill>
                <a:latin typeface="Monaco"/>
                <a:ea typeface="Monaco"/>
                <a:cs typeface="Monaco"/>
              </a:rPr>
              <a:t>                :data =&gt; { :channel =&gt; id, :message =&gt; 'Hello World' }.</a:t>
            </a:r>
            <a:r>
              <a:rPr lang="en-US" sz="1400" dirty="0" err="1" smtClean="0">
                <a:solidFill>
                  <a:srgbClr val="D9D9D9"/>
                </a:solidFill>
                <a:latin typeface="Monaco"/>
                <a:ea typeface="Monaco"/>
                <a:cs typeface="Monaco"/>
              </a:rPr>
              <a:t>to_json</a:t>
            </a:r>
            <a:endParaRPr lang="en-US" sz="1400" dirty="0" smtClean="0">
              <a:solidFill>
                <a:srgbClr val="D9D9D9"/>
              </a:solidFill>
              <a:latin typeface="Monaco"/>
              <a:ea typeface="Monaco"/>
              <a:cs typeface="Monaco"/>
            </a:endParaRPr>
          </a:p>
          <a:p>
            <a:endParaRPr lang="en-US" sz="1400" dirty="0" smtClean="0">
              <a:solidFill>
                <a:srgbClr val="D9D9D9"/>
              </a:solidFill>
              <a:latin typeface="Monaco"/>
              <a:ea typeface="Monaco"/>
              <a:cs typeface="Monaco"/>
            </a:endParaRPr>
          </a:p>
          <a:p>
            <a:r>
              <a:rPr lang="en-US" sz="1400" dirty="0" smtClean="0">
                <a:solidFill>
                  <a:srgbClr val="D9D9D9"/>
                </a:solidFill>
                <a:latin typeface="Monaco"/>
                <a:ea typeface="Monaco"/>
                <a:cs typeface="Monaco"/>
              </a:rPr>
              <a:t>puts </a:t>
            </a:r>
            <a:r>
              <a:rPr lang="en-US" sz="1400" dirty="0" err="1" smtClean="0">
                <a:solidFill>
                  <a:srgbClr val="D9D9D9"/>
                </a:solidFill>
                <a:latin typeface="Monaco"/>
                <a:ea typeface="Monaco"/>
                <a:cs typeface="Monaco"/>
              </a:rPr>
              <a:t>resp</a:t>
            </a:r>
            <a:r>
              <a:rPr lang="en-US" sz="1400" dirty="0" smtClean="0">
                <a:solidFill>
                  <a:srgbClr val="D9D9D9"/>
                </a:solidFill>
                <a:latin typeface="Monaco"/>
                <a:ea typeface="Monaco"/>
                <a:cs typeface="Monaco"/>
              </a:rPr>
              <a:t> # {"</a:t>
            </a:r>
            <a:r>
              <a:rPr lang="en-US" sz="1400" dirty="0" err="1" smtClean="0">
                <a:solidFill>
                  <a:srgbClr val="D9D9D9"/>
                </a:solidFill>
                <a:latin typeface="Monaco"/>
                <a:ea typeface="Monaco"/>
                <a:cs typeface="Monaco"/>
              </a:rPr>
              <a:t>status":"OK</a:t>
            </a:r>
            <a:r>
              <a:rPr lang="en-US" sz="1400" dirty="0" smtClean="0">
                <a:solidFill>
                  <a:srgbClr val="D9D9D9"/>
                </a:solidFill>
                <a:latin typeface="Monaco"/>
                <a:ea typeface="Monaco"/>
                <a:cs typeface="Monaco"/>
              </a:rPr>
              <a:t>"}</a:t>
            </a:r>
            <a:endParaRPr lang="en-US" sz="1400" dirty="0">
              <a:solidFill>
                <a:srgbClr val="D9D9D9"/>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7" name="Text Placeholder 1"/>
          <p:cNvSpPr>
            <a:spLocks noGrp="1"/>
          </p:cNvSpPr>
          <p:nvPr>
            <p:ph type="body" idx="1"/>
          </p:nvPr>
        </p:nvSpPr>
        <p:spPr>
          <a:xfrm>
            <a:off x="838200" y="4495800"/>
            <a:ext cx="7772400" cy="1500187"/>
          </a:xfrm>
        </p:spPr>
        <p:txBody>
          <a:bodyPr>
            <a:normAutofit/>
          </a:bodyPr>
          <a:lstStyle/>
          <a:p>
            <a:pPr algn="r"/>
            <a:r>
              <a:rPr lang="en-US" sz="2600" b="1" dirty="0" err="1" smtClean="0">
                <a:solidFill>
                  <a:schemeClr val="tx1">
                    <a:lumMod val="65000"/>
                    <a:lumOff val="35000"/>
                  </a:schemeClr>
                </a:solidFill>
              </a:rPr>
              <a:t>Watercoolr</a:t>
            </a:r>
            <a:r>
              <a:rPr lang="en-US" sz="2600" b="1" dirty="0" smtClean="0">
                <a:solidFill>
                  <a:schemeClr val="tx1">
                    <a:lumMod val="65000"/>
                    <a:lumOff val="35000"/>
                  </a:schemeClr>
                </a:solidFill>
              </a:rPr>
              <a:t> on Google App Engine</a:t>
            </a:r>
          </a:p>
          <a:p>
            <a:pPr algn="r"/>
            <a:r>
              <a:rPr lang="en-US" sz="1800" i="1" dirty="0" err="1" smtClean="0">
                <a:solidFill>
                  <a:schemeClr val="tx1">
                    <a:lumMod val="65000"/>
                    <a:lumOff val="35000"/>
                  </a:schemeClr>
                </a:solidFill>
              </a:rPr>
              <a:t>DataMapper</a:t>
            </a:r>
            <a:r>
              <a:rPr lang="en-US" sz="1800" i="1" dirty="0" smtClean="0">
                <a:solidFill>
                  <a:schemeClr val="tx1">
                    <a:lumMod val="65000"/>
                    <a:lumOff val="35000"/>
                  </a:schemeClr>
                </a:solidFill>
              </a:rPr>
              <a:t> + Sinatra + </a:t>
            </a:r>
            <a:r>
              <a:rPr lang="en-US" sz="1800" i="1" dirty="0" err="1" smtClean="0">
                <a:solidFill>
                  <a:schemeClr val="tx1">
                    <a:lumMod val="65000"/>
                    <a:lumOff val="35000"/>
                  </a:schemeClr>
                </a:solidFill>
              </a:rPr>
              <a:t>Jruby</a:t>
            </a:r>
            <a:endParaRPr lang="en-US" sz="1800" i="1" dirty="0" smtClean="0">
              <a:solidFill>
                <a:schemeClr val="tx1">
                  <a:lumMod val="65000"/>
                  <a:lumOff val="35000"/>
                </a:schemeClr>
              </a:solidFill>
            </a:endParaRPr>
          </a:p>
        </p:txBody>
      </p:sp>
      <p:pic>
        <p:nvPicPr>
          <p:cNvPr id="4" name="Picture 3"/>
          <p:cNvPicPr>
            <a:picLocks noChangeAspect="1"/>
          </p:cNvPicPr>
          <p:nvPr/>
        </p:nvPicPr>
        <p:blipFill>
          <a:blip r:embed="rId3"/>
          <a:stretch>
            <a:fillRect/>
          </a:stretch>
        </p:blipFill>
        <p:spPr>
          <a:xfrm>
            <a:off x="7086600" y="152400"/>
            <a:ext cx="1676400" cy="1538344"/>
          </a:xfrm>
          <a:prstGeom prst="rect">
            <a:avLst/>
          </a:prstGeom>
        </p:spPr>
      </p:pic>
      <p:sp>
        <p:nvSpPr>
          <p:cNvPr id="18" name="Rectangle 17"/>
          <p:cNvSpPr/>
          <p:nvPr/>
        </p:nvSpPr>
        <p:spPr>
          <a:xfrm>
            <a:off x="381000" y="457200"/>
            <a:ext cx="8534400" cy="4616648"/>
          </a:xfrm>
          <a:prstGeom prst="rect">
            <a:avLst/>
          </a:prstGeom>
        </p:spPr>
        <p:txBody>
          <a:bodyPr wrap="square">
            <a:spAutoFit/>
          </a:bodyPr>
          <a:lstStyle/>
          <a:p>
            <a:r>
              <a:rPr lang="en-US" sz="1400" dirty="0" smtClean="0">
                <a:solidFill>
                  <a:srgbClr val="FF7800"/>
                </a:solidFill>
                <a:latin typeface="Monaco"/>
                <a:ea typeface="Monaco"/>
                <a:cs typeface="Monaco"/>
              </a:rPr>
              <a:t>require</a:t>
            </a:r>
            <a:r>
              <a:rPr lang="en-US" sz="1400" dirty="0" smtClean="0">
                <a:solidFill>
                  <a:srgbClr val="000000"/>
                </a:solidFill>
                <a:latin typeface="Monaco"/>
                <a:ea typeface="Monaco"/>
                <a:cs typeface="Monaco"/>
              </a:rPr>
              <a:t> </a:t>
            </a:r>
            <a:r>
              <a:rPr lang="en-US" sz="1400" dirty="0" smtClean="0">
                <a:solidFill>
                  <a:srgbClr val="409B1C"/>
                </a:solidFill>
                <a:latin typeface="Monaco"/>
                <a:ea typeface="Monaco"/>
                <a:cs typeface="Monaco"/>
              </a:rPr>
              <a:t>'</a:t>
            </a:r>
            <a:r>
              <a:rPr lang="en-US" sz="1400" dirty="0" err="1" smtClean="0">
                <a:solidFill>
                  <a:srgbClr val="409B1C"/>
                </a:solidFill>
                <a:latin typeface="Monaco"/>
                <a:ea typeface="Monaco"/>
                <a:cs typeface="Monaco"/>
              </a:rPr>
              <a:t>rubygems</a:t>
            </a:r>
            <a:r>
              <a:rPr lang="en-US" sz="1400" dirty="0" smtClean="0">
                <a:solidFill>
                  <a:srgbClr val="409B1C"/>
                </a:solidFill>
                <a:latin typeface="Monaco"/>
                <a:ea typeface="Monaco"/>
                <a:cs typeface="Monaco"/>
              </a:rPr>
              <a:t>'</a:t>
            </a:r>
            <a:endParaRPr lang="en-US" sz="1400" dirty="0" smtClean="0">
              <a:solidFill>
                <a:srgbClr val="000000"/>
              </a:solidFill>
              <a:latin typeface="Monaco"/>
              <a:ea typeface="Monaco"/>
              <a:cs typeface="Monaco"/>
            </a:endParaRPr>
          </a:p>
          <a:p>
            <a:r>
              <a:rPr lang="en-US" sz="1400" dirty="0" smtClean="0">
                <a:solidFill>
                  <a:srgbClr val="FF7800"/>
                </a:solidFill>
                <a:latin typeface="Monaco"/>
                <a:ea typeface="Monaco"/>
                <a:cs typeface="Monaco"/>
              </a:rPr>
              <a:t>require</a:t>
            </a:r>
            <a:r>
              <a:rPr lang="en-US" sz="1400" dirty="0" smtClean="0">
                <a:solidFill>
                  <a:srgbClr val="000000"/>
                </a:solidFill>
                <a:latin typeface="Monaco"/>
                <a:ea typeface="Monaco"/>
                <a:cs typeface="Monaco"/>
              </a:rPr>
              <a:t> </a:t>
            </a:r>
            <a:r>
              <a:rPr lang="en-US" sz="1400" dirty="0" smtClean="0">
                <a:solidFill>
                  <a:srgbClr val="409B1C"/>
                </a:solidFill>
                <a:latin typeface="Monaco"/>
                <a:ea typeface="Monaco"/>
                <a:cs typeface="Monaco"/>
              </a:rPr>
              <a:t>'</a:t>
            </a:r>
            <a:r>
              <a:rPr lang="en-US" sz="1400" dirty="0" err="1" smtClean="0">
                <a:solidFill>
                  <a:srgbClr val="409B1C"/>
                </a:solidFill>
                <a:latin typeface="Monaco"/>
                <a:ea typeface="Monaco"/>
                <a:cs typeface="Monaco"/>
              </a:rPr>
              <a:t>rest_client</a:t>
            </a:r>
            <a:r>
              <a:rPr lang="en-US" sz="1400" dirty="0" smtClean="0">
                <a:solidFill>
                  <a:srgbClr val="409B1C"/>
                </a:solidFill>
                <a:latin typeface="Monaco"/>
                <a:ea typeface="Monaco"/>
                <a:cs typeface="Monaco"/>
              </a:rPr>
              <a:t>'</a:t>
            </a:r>
            <a:endParaRPr lang="en-US" sz="1400" dirty="0" smtClean="0">
              <a:solidFill>
                <a:srgbClr val="000000"/>
              </a:solidFill>
              <a:latin typeface="Monaco"/>
              <a:ea typeface="Monaco"/>
              <a:cs typeface="Monaco"/>
            </a:endParaRPr>
          </a:p>
          <a:p>
            <a:r>
              <a:rPr lang="en-US" sz="1400" dirty="0" smtClean="0">
                <a:solidFill>
                  <a:srgbClr val="FF7800"/>
                </a:solidFill>
                <a:latin typeface="Monaco"/>
                <a:ea typeface="Monaco"/>
                <a:cs typeface="Monaco"/>
              </a:rPr>
              <a:t>require</a:t>
            </a:r>
            <a:r>
              <a:rPr lang="en-US" sz="1400" dirty="0" smtClean="0">
                <a:solidFill>
                  <a:srgbClr val="000000"/>
                </a:solidFill>
                <a:latin typeface="Monaco"/>
                <a:ea typeface="Monaco"/>
                <a:cs typeface="Monaco"/>
              </a:rPr>
              <a:t> </a:t>
            </a:r>
            <a:r>
              <a:rPr lang="en-US" sz="1400" dirty="0" smtClean="0">
                <a:solidFill>
                  <a:srgbClr val="409B1C"/>
                </a:solidFill>
                <a:latin typeface="Monaco"/>
                <a:ea typeface="Monaco"/>
                <a:cs typeface="Monaco"/>
              </a:rPr>
              <a:t>'</a:t>
            </a:r>
            <a:r>
              <a:rPr lang="en-US" sz="1400" dirty="0" err="1" smtClean="0">
                <a:solidFill>
                  <a:srgbClr val="409B1C"/>
                </a:solidFill>
                <a:latin typeface="Monaco"/>
                <a:ea typeface="Monaco"/>
                <a:cs typeface="Monaco"/>
              </a:rPr>
              <a:t>json</a:t>
            </a:r>
            <a:r>
              <a:rPr lang="en-US" sz="1400" dirty="0" smtClean="0">
                <a:solidFill>
                  <a:srgbClr val="409B1C"/>
                </a:solidFill>
                <a:latin typeface="Monaco"/>
                <a:ea typeface="Monaco"/>
                <a:cs typeface="Monaco"/>
              </a:rPr>
              <a:t>'</a:t>
            </a:r>
            <a:endParaRPr lang="en-US" sz="1400" dirty="0" smtClean="0">
              <a:solidFill>
                <a:srgbClr val="000000"/>
              </a:solidFill>
              <a:latin typeface="Monaco"/>
              <a:ea typeface="Monaco"/>
              <a:cs typeface="Monaco"/>
            </a:endParaRPr>
          </a:p>
          <a:p>
            <a:endParaRPr lang="en-US" sz="1400" dirty="0" smtClean="0">
              <a:solidFill>
                <a:srgbClr val="000000"/>
              </a:solidFill>
              <a:latin typeface="Monaco"/>
              <a:ea typeface="Monaco"/>
              <a:cs typeface="Monaco"/>
            </a:endParaRPr>
          </a:p>
          <a:p>
            <a:r>
              <a:rPr lang="en-US" sz="1400" dirty="0" smtClean="0">
                <a:solidFill>
                  <a:srgbClr val="8C868F"/>
                </a:solidFill>
                <a:latin typeface="Monaco"/>
                <a:ea typeface="Monaco"/>
                <a:cs typeface="Monaco"/>
              </a:rPr>
              <a:t># ruby </a:t>
            </a:r>
            <a:r>
              <a:rPr lang="en-US" sz="1400" dirty="0" err="1" smtClean="0">
                <a:solidFill>
                  <a:srgbClr val="8C868F"/>
                </a:solidFill>
                <a:latin typeface="Monaco"/>
                <a:ea typeface="Monaco"/>
                <a:cs typeface="Monaco"/>
              </a:rPr>
              <a:t>postbin.rb</a:t>
            </a:r>
            <a:r>
              <a:rPr lang="en-US" sz="1400" dirty="0" smtClean="0">
                <a:solidFill>
                  <a:srgbClr val="8C868F"/>
                </a:solidFill>
                <a:latin typeface="Monaco"/>
                <a:ea typeface="Monaco"/>
                <a:cs typeface="Monaco"/>
              </a:rPr>
              <a:t> http://www.postbin.org/1j11vyp</a:t>
            </a:r>
          </a:p>
          <a:p>
            <a:endParaRPr lang="en-US" sz="1400" dirty="0" smtClean="0">
              <a:solidFill>
                <a:srgbClr val="000000"/>
              </a:solidFill>
              <a:latin typeface="Monaco"/>
              <a:ea typeface="Monaco"/>
              <a:cs typeface="Monaco"/>
            </a:endParaRPr>
          </a:p>
          <a:p>
            <a:r>
              <a:rPr lang="en-US" sz="1400" dirty="0" smtClean="0">
                <a:solidFill>
                  <a:srgbClr val="D9D9D9"/>
                </a:solidFill>
                <a:latin typeface="Monaco"/>
                <a:ea typeface="Monaco"/>
                <a:cs typeface="Monaco"/>
              </a:rPr>
              <a:t>puts "creating channel..."</a:t>
            </a:r>
          </a:p>
          <a:p>
            <a:r>
              <a:rPr lang="en-US" sz="1400" dirty="0" err="1" smtClean="0">
                <a:solidFill>
                  <a:srgbClr val="D9D9D9"/>
                </a:solidFill>
                <a:latin typeface="Monaco"/>
                <a:ea typeface="Monaco"/>
                <a:cs typeface="Monaco"/>
              </a:rPr>
              <a:t>resp</a:t>
            </a:r>
            <a:r>
              <a:rPr lang="en-US" sz="1400" dirty="0" smtClean="0">
                <a:solidFill>
                  <a:srgbClr val="D9D9D9"/>
                </a:solidFill>
                <a:latin typeface="Monaco"/>
                <a:ea typeface="Monaco"/>
                <a:cs typeface="Monaco"/>
              </a:rPr>
              <a:t> = </a:t>
            </a:r>
            <a:r>
              <a:rPr lang="en-US" sz="1400" dirty="0" err="1" smtClean="0">
                <a:solidFill>
                  <a:srgbClr val="D9D9D9"/>
                </a:solidFill>
                <a:latin typeface="Monaco"/>
                <a:ea typeface="Monaco"/>
                <a:cs typeface="Monaco"/>
              </a:rPr>
              <a:t>RestClient.post</a:t>
            </a:r>
            <a:r>
              <a:rPr lang="en-US" sz="1400" dirty="0" smtClean="0">
                <a:solidFill>
                  <a:srgbClr val="D9D9D9"/>
                </a:solidFill>
                <a:latin typeface="Monaco"/>
                <a:ea typeface="Monaco"/>
                <a:cs typeface="Monaco"/>
              </a:rPr>
              <a:t> 'http://</a:t>
            </a:r>
            <a:r>
              <a:rPr lang="en-US" sz="1400" dirty="0" err="1" smtClean="0">
                <a:solidFill>
                  <a:srgbClr val="D9D9D9"/>
                </a:solidFill>
                <a:latin typeface="Monaco"/>
                <a:ea typeface="Monaco"/>
                <a:cs typeface="Monaco"/>
              </a:rPr>
              <a:t>watercoolr.appspot.com</a:t>
            </a:r>
            <a:r>
              <a:rPr lang="en-US" sz="1400" dirty="0" smtClean="0">
                <a:solidFill>
                  <a:srgbClr val="D9D9D9"/>
                </a:solidFill>
                <a:latin typeface="Monaco"/>
                <a:ea typeface="Monaco"/>
                <a:cs typeface="Monaco"/>
              </a:rPr>
              <a:t>/channels', :data =&gt; ''</a:t>
            </a:r>
          </a:p>
          <a:p>
            <a:r>
              <a:rPr lang="en-US" sz="1400" dirty="0" smtClean="0">
                <a:solidFill>
                  <a:srgbClr val="D9D9D9"/>
                </a:solidFill>
                <a:latin typeface="Monaco"/>
                <a:ea typeface="Monaco"/>
                <a:cs typeface="Monaco"/>
              </a:rPr>
              <a:t>id = </a:t>
            </a:r>
            <a:r>
              <a:rPr lang="en-US" sz="1400" dirty="0" err="1" smtClean="0">
                <a:solidFill>
                  <a:srgbClr val="D9D9D9"/>
                </a:solidFill>
                <a:latin typeface="Monaco"/>
                <a:ea typeface="Monaco"/>
                <a:cs typeface="Monaco"/>
              </a:rPr>
              <a:t>JSON.parse(resp)["id</a:t>
            </a:r>
            <a:r>
              <a:rPr lang="en-US" sz="1400" dirty="0" smtClean="0">
                <a:solidFill>
                  <a:srgbClr val="D9D9D9"/>
                </a:solidFill>
                <a:latin typeface="Monaco"/>
                <a:ea typeface="Monaco"/>
                <a:cs typeface="Monaco"/>
              </a:rPr>
              <a:t>"]</a:t>
            </a:r>
          </a:p>
          <a:p>
            <a:endParaRPr lang="en-US" sz="1400" dirty="0" smtClean="0">
              <a:solidFill>
                <a:srgbClr val="D9D9D9"/>
              </a:solidFill>
              <a:latin typeface="Monaco"/>
              <a:ea typeface="Monaco"/>
              <a:cs typeface="Monaco"/>
            </a:endParaRPr>
          </a:p>
          <a:p>
            <a:r>
              <a:rPr lang="en-US" sz="1400" dirty="0" smtClean="0">
                <a:solidFill>
                  <a:srgbClr val="D9D9D9"/>
                </a:solidFill>
                <a:latin typeface="Monaco"/>
                <a:ea typeface="Monaco"/>
                <a:cs typeface="Monaco"/>
              </a:rPr>
              <a:t>puts "adding subscriber to channel #{id}"</a:t>
            </a:r>
          </a:p>
          <a:p>
            <a:r>
              <a:rPr lang="en-US" sz="1400" dirty="0" err="1" smtClean="0">
                <a:solidFill>
                  <a:srgbClr val="D9D9D9"/>
                </a:solidFill>
                <a:latin typeface="Monaco"/>
                <a:ea typeface="Monaco"/>
                <a:cs typeface="Monaco"/>
              </a:rPr>
              <a:t>resp</a:t>
            </a:r>
            <a:r>
              <a:rPr lang="en-US" sz="1400" dirty="0" smtClean="0">
                <a:solidFill>
                  <a:srgbClr val="D9D9D9"/>
                </a:solidFill>
                <a:latin typeface="Monaco"/>
                <a:ea typeface="Monaco"/>
                <a:cs typeface="Monaco"/>
              </a:rPr>
              <a:t> = </a:t>
            </a:r>
            <a:r>
              <a:rPr lang="en-US" sz="1400" dirty="0" err="1" smtClean="0">
                <a:solidFill>
                  <a:srgbClr val="D9D9D9"/>
                </a:solidFill>
                <a:latin typeface="Monaco"/>
                <a:ea typeface="Monaco"/>
                <a:cs typeface="Monaco"/>
              </a:rPr>
              <a:t>RestClient.post</a:t>
            </a:r>
            <a:r>
              <a:rPr lang="en-US" sz="1400" dirty="0" smtClean="0">
                <a:solidFill>
                  <a:srgbClr val="D9D9D9"/>
                </a:solidFill>
                <a:latin typeface="Monaco"/>
                <a:ea typeface="Monaco"/>
                <a:cs typeface="Monaco"/>
              </a:rPr>
              <a:t> 'http://</a:t>
            </a:r>
            <a:r>
              <a:rPr lang="en-US" sz="1400" dirty="0" err="1" smtClean="0">
                <a:solidFill>
                  <a:srgbClr val="D9D9D9"/>
                </a:solidFill>
                <a:latin typeface="Monaco"/>
                <a:ea typeface="Monaco"/>
                <a:cs typeface="Monaco"/>
              </a:rPr>
              <a:t>watercoolr.appspot.com</a:t>
            </a:r>
            <a:r>
              <a:rPr lang="en-US" sz="1400" dirty="0" smtClean="0">
                <a:solidFill>
                  <a:srgbClr val="D9D9D9"/>
                </a:solidFill>
                <a:latin typeface="Monaco"/>
                <a:ea typeface="Monaco"/>
                <a:cs typeface="Monaco"/>
              </a:rPr>
              <a:t>/subscribers', </a:t>
            </a:r>
          </a:p>
          <a:p>
            <a:r>
              <a:rPr lang="en-US" sz="1400" dirty="0" smtClean="0">
                <a:solidFill>
                  <a:srgbClr val="D9D9D9"/>
                </a:solidFill>
                <a:latin typeface="Monaco"/>
                <a:ea typeface="Monaco"/>
                <a:cs typeface="Monaco"/>
              </a:rPr>
              <a:t>                :data =&gt; { :channel =&gt; id, :</a:t>
            </a:r>
            <a:r>
              <a:rPr lang="en-US" sz="1400" dirty="0" err="1" smtClean="0">
                <a:solidFill>
                  <a:srgbClr val="D9D9D9"/>
                </a:solidFill>
                <a:latin typeface="Monaco"/>
                <a:ea typeface="Monaco"/>
                <a:cs typeface="Monaco"/>
              </a:rPr>
              <a:t>url</a:t>
            </a:r>
            <a:r>
              <a:rPr lang="en-US" sz="1400" dirty="0" smtClean="0">
                <a:solidFill>
                  <a:srgbClr val="D9D9D9"/>
                </a:solidFill>
                <a:latin typeface="Monaco"/>
                <a:ea typeface="Monaco"/>
                <a:cs typeface="Monaco"/>
              </a:rPr>
              <a:t> =&gt; ARGV[0] }.</a:t>
            </a:r>
            <a:r>
              <a:rPr lang="en-US" sz="1400" dirty="0" err="1" smtClean="0">
                <a:solidFill>
                  <a:srgbClr val="D9D9D9"/>
                </a:solidFill>
                <a:latin typeface="Monaco"/>
                <a:ea typeface="Monaco"/>
                <a:cs typeface="Monaco"/>
              </a:rPr>
              <a:t>to_json</a:t>
            </a:r>
            <a:endParaRPr lang="en-US" sz="1400" dirty="0" smtClean="0">
              <a:solidFill>
                <a:srgbClr val="D9D9D9"/>
              </a:solidFill>
              <a:latin typeface="Monaco"/>
              <a:ea typeface="Monaco"/>
              <a:cs typeface="Monaco"/>
            </a:endParaRPr>
          </a:p>
          <a:p>
            <a:endParaRPr lang="en-US" sz="1400" dirty="0" smtClean="0">
              <a:solidFill>
                <a:srgbClr val="D9D9D9"/>
              </a:solidFill>
              <a:latin typeface="Monaco"/>
              <a:ea typeface="Monaco"/>
              <a:cs typeface="Monaco"/>
            </a:endParaRPr>
          </a:p>
          <a:p>
            <a:r>
              <a:rPr lang="en-US" sz="1400" dirty="0" smtClean="0">
                <a:solidFill>
                  <a:srgbClr val="D9D9D9"/>
                </a:solidFill>
                <a:latin typeface="Monaco"/>
                <a:ea typeface="Monaco"/>
                <a:cs typeface="Monaco"/>
              </a:rPr>
              <a:t>puts </a:t>
            </a:r>
            <a:r>
              <a:rPr lang="en-US" sz="1400" dirty="0" err="1" smtClean="0">
                <a:solidFill>
                  <a:srgbClr val="D9D9D9"/>
                </a:solidFill>
                <a:latin typeface="Monaco"/>
                <a:ea typeface="Monaco"/>
                <a:cs typeface="Monaco"/>
              </a:rPr>
              <a:t>resp</a:t>
            </a:r>
            <a:r>
              <a:rPr lang="en-US" sz="1400" dirty="0" smtClean="0">
                <a:solidFill>
                  <a:srgbClr val="D9D9D9"/>
                </a:solidFill>
                <a:latin typeface="Monaco"/>
                <a:ea typeface="Monaco"/>
                <a:cs typeface="Monaco"/>
              </a:rPr>
              <a:t> # {"</a:t>
            </a:r>
            <a:r>
              <a:rPr lang="en-US" sz="1400" dirty="0" err="1" smtClean="0">
                <a:solidFill>
                  <a:srgbClr val="D9D9D9"/>
                </a:solidFill>
                <a:latin typeface="Monaco"/>
                <a:ea typeface="Monaco"/>
                <a:cs typeface="Monaco"/>
              </a:rPr>
              <a:t>status":"OK</a:t>
            </a:r>
            <a:r>
              <a:rPr lang="en-US" sz="1400" dirty="0" smtClean="0">
                <a:solidFill>
                  <a:srgbClr val="D9D9D9"/>
                </a:solidFill>
                <a:latin typeface="Monaco"/>
                <a:ea typeface="Monaco"/>
                <a:cs typeface="Monaco"/>
              </a:rPr>
              <a:t>"}</a:t>
            </a:r>
          </a:p>
          <a:p>
            <a:endParaRPr lang="en-US" sz="1400" dirty="0" smtClean="0">
              <a:solidFill>
                <a:srgbClr val="000000"/>
              </a:solidFill>
              <a:latin typeface="Monaco"/>
              <a:ea typeface="Monaco"/>
              <a:cs typeface="Monaco"/>
            </a:endParaRPr>
          </a:p>
          <a:p>
            <a:r>
              <a:rPr lang="en-US" sz="1400" dirty="0" smtClean="0">
                <a:solidFill>
                  <a:srgbClr val="000000"/>
                </a:solidFill>
                <a:latin typeface="Monaco"/>
                <a:ea typeface="Monaco"/>
                <a:cs typeface="Monaco"/>
              </a:rPr>
              <a:t>puts </a:t>
            </a:r>
            <a:r>
              <a:rPr lang="en-US" sz="1400" dirty="0" smtClean="0">
                <a:solidFill>
                  <a:srgbClr val="409B1C"/>
                </a:solidFill>
                <a:latin typeface="Monaco"/>
                <a:ea typeface="Monaco"/>
                <a:cs typeface="Monaco"/>
              </a:rPr>
              <a:t>"posting message to #{id}"</a:t>
            </a:r>
            <a:endParaRPr lang="en-US" sz="1400" dirty="0" smtClean="0">
              <a:solidFill>
                <a:srgbClr val="000000"/>
              </a:solidFill>
              <a:latin typeface="Monaco"/>
              <a:ea typeface="Monaco"/>
              <a:cs typeface="Monaco"/>
            </a:endParaRPr>
          </a:p>
          <a:p>
            <a:r>
              <a:rPr lang="en-US" sz="1400" dirty="0" err="1" smtClean="0">
                <a:solidFill>
                  <a:srgbClr val="000000"/>
                </a:solidFill>
                <a:latin typeface="Monaco"/>
                <a:ea typeface="Monaco"/>
                <a:cs typeface="Monaco"/>
              </a:rPr>
              <a:t>resp</a:t>
            </a:r>
            <a:r>
              <a:rPr lang="en-US" sz="1400" dirty="0" smtClean="0">
                <a:solidFill>
                  <a:srgbClr val="000000"/>
                </a:solidFill>
                <a:latin typeface="Monaco"/>
                <a:ea typeface="Monaco"/>
                <a:cs typeface="Monaco"/>
              </a:rPr>
              <a:t> </a:t>
            </a:r>
            <a:r>
              <a:rPr lang="en-US" sz="1400" dirty="0" smtClean="0">
                <a:solidFill>
                  <a:srgbClr val="FF7800"/>
                </a:solidFill>
                <a:latin typeface="Monaco"/>
                <a:ea typeface="Monaco"/>
                <a:cs typeface="Monaco"/>
              </a:rPr>
              <a:t>=</a:t>
            </a:r>
            <a:r>
              <a:rPr lang="en-US" sz="1400" dirty="0" smtClean="0">
                <a:solidFill>
                  <a:srgbClr val="000000"/>
                </a:solidFill>
                <a:latin typeface="Monaco"/>
                <a:ea typeface="Monaco"/>
                <a:cs typeface="Monaco"/>
              </a:rPr>
              <a:t> </a:t>
            </a:r>
            <a:r>
              <a:rPr lang="en-US" sz="1400" dirty="0" err="1" smtClean="0">
                <a:solidFill>
                  <a:srgbClr val="3B5BB5"/>
                </a:solidFill>
                <a:latin typeface="Monaco"/>
                <a:ea typeface="Monaco"/>
                <a:cs typeface="Monaco"/>
              </a:rPr>
              <a:t>RestClient</a:t>
            </a:r>
            <a:r>
              <a:rPr lang="en-US" sz="1400" dirty="0" err="1" smtClean="0">
                <a:solidFill>
                  <a:srgbClr val="000000"/>
                </a:solidFill>
                <a:latin typeface="Monaco"/>
                <a:ea typeface="Monaco"/>
                <a:cs typeface="Monaco"/>
              </a:rPr>
              <a:t>.post</a:t>
            </a:r>
            <a:r>
              <a:rPr lang="en-US" sz="1400" dirty="0" smtClean="0">
                <a:solidFill>
                  <a:srgbClr val="000000"/>
                </a:solidFill>
                <a:latin typeface="Monaco"/>
                <a:ea typeface="Monaco"/>
                <a:cs typeface="Monaco"/>
              </a:rPr>
              <a:t> </a:t>
            </a:r>
            <a:r>
              <a:rPr lang="en-US" sz="1400" dirty="0" smtClean="0">
                <a:solidFill>
                  <a:srgbClr val="409B1C"/>
                </a:solidFill>
                <a:latin typeface="Monaco"/>
                <a:ea typeface="Monaco"/>
                <a:cs typeface="Monaco"/>
              </a:rPr>
              <a:t>'http://</a:t>
            </a:r>
            <a:r>
              <a:rPr lang="en-US" sz="1400" dirty="0" err="1" smtClean="0">
                <a:solidFill>
                  <a:srgbClr val="409B1C"/>
                </a:solidFill>
                <a:latin typeface="Monaco"/>
                <a:ea typeface="Monaco"/>
                <a:cs typeface="Monaco"/>
              </a:rPr>
              <a:t>watercoolr.appspot.com</a:t>
            </a:r>
            <a:r>
              <a:rPr lang="en-US" sz="1400" dirty="0" smtClean="0">
                <a:solidFill>
                  <a:srgbClr val="409B1C"/>
                </a:solidFill>
                <a:latin typeface="Monaco"/>
                <a:ea typeface="Monaco"/>
                <a:cs typeface="Monaco"/>
              </a:rPr>
              <a:t>/messages'</a:t>
            </a:r>
            <a:r>
              <a:rPr lang="en-US" sz="1400" dirty="0" smtClean="0">
                <a:solidFill>
                  <a:srgbClr val="000000"/>
                </a:solidFill>
                <a:latin typeface="Monaco"/>
                <a:ea typeface="Monaco"/>
                <a:cs typeface="Monaco"/>
              </a:rPr>
              <a:t>, </a:t>
            </a:r>
          </a:p>
          <a:p>
            <a:r>
              <a:rPr lang="en-US" sz="1400" dirty="0" smtClean="0">
                <a:solidFill>
                  <a:srgbClr val="000000"/>
                </a:solidFill>
                <a:latin typeface="Monaco"/>
                <a:ea typeface="Monaco"/>
                <a:cs typeface="Monaco"/>
              </a:rPr>
              <a:t>                </a:t>
            </a:r>
            <a:r>
              <a:rPr lang="en-US" sz="1400" dirty="0" smtClean="0">
                <a:solidFill>
                  <a:srgbClr val="3B5BB5"/>
                </a:solidFill>
                <a:latin typeface="Monaco"/>
                <a:ea typeface="Monaco"/>
                <a:cs typeface="Monaco"/>
              </a:rPr>
              <a:t>:data</a:t>
            </a:r>
            <a:r>
              <a:rPr lang="en-US" sz="1400" dirty="0" smtClean="0">
                <a:solidFill>
                  <a:srgbClr val="000000"/>
                </a:solidFill>
                <a:latin typeface="Monaco"/>
                <a:ea typeface="Monaco"/>
                <a:cs typeface="Monaco"/>
              </a:rPr>
              <a:t> =&gt; { </a:t>
            </a:r>
            <a:r>
              <a:rPr lang="en-US" sz="1400" dirty="0" smtClean="0">
                <a:solidFill>
                  <a:srgbClr val="3B5BB5"/>
                </a:solidFill>
                <a:latin typeface="Monaco"/>
                <a:ea typeface="Monaco"/>
                <a:cs typeface="Monaco"/>
              </a:rPr>
              <a:t>:channel</a:t>
            </a:r>
            <a:r>
              <a:rPr lang="en-US" sz="1400" dirty="0" smtClean="0">
                <a:solidFill>
                  <a:srgbClr val="000000"/>
                </a:solidFill>
                <a:latin typeface="Monaco"/>
                <a:ea typeface="Monaco"/>
                <a:cs typeface="Monaco"/>
              </a:rPr>
              <a:t> =&gt; id, </a:t>
            </a:r>
            <a:r>
              <a:rPr lang="en-US" sz="1400" dirty="0" smtClean="0">
                <a:solidFill>
                  <a:srgbClr val="3B5BB5"/>
                </a:solidFill>
                <a:latin typeface="Monaco"/>
                <a:ea typeface="Monaco"/>
                <a:cs typeface="Monaco"/>
              </a:rPr>
              <a:t>:message</a:t>
            </a:r>
            <a:r>
              <a:rPr lang="en-US" sz="1400" dirty="0" smtClean="0">
                <a:solidFill>
                  <a:srgbClr val="000000"/>
                </a:solidFill>
                <a:latin typeface="Monaco"/>
                <a:ea typeface="Monaco"/>
                <a:cs typeface="Monaco"/>
              </a:rPr>
              <a:t> =&gt; </a:t>
            </a:r>
            <a:r>
              <a:rPr lang="en-US" sz="1400" dirty="0" smtClean="0">
                <a:solidFill>
                  <a:srgbClr val="409B1C"/>
                </a:solidFill>
                <a:latin typeface="Monaco"/>
                <a:ea typeface="Monaco"/>
                <a:cs typeface="Monaco"/>
              </a:rPr>
              <a:t>'Hello World'</a:t>
            </a:r>
            <a:r>
              <a:rPr lang="en-US" sz="1400" dirty="0" smtClean="0">
                <a:solidFill>
                  <a:srgbClr val="000000"/>
                </a:solidFill>
                <a:latin typeface="Monaco"/>
                <a:ea typeface="Monaco"/>
                <a:cs typeface="Monaco"/>
              </a:rPr>
              <a:t> }.</a:t>
            </a:r>
            <a:r>
              <a:rPr lang="en-US" sz="1400" dirty="0" err="1" smtClean="0">
                <a:solidFill>
                  <a:srgbClr val="000000"/>
                </a:solidFill>
                <a:latin typeface="Monaco"/>
                <a:ea typeface="Monaco"/>
                <a:cs typeface="Monaco"/>
              </a:rPr>
              <a:t>to_json</a:t>
            </a:r>
            <a:endParaRPr lang="en-US" sz="1400" dirty="0" smtClean="0">
              <a:solidFill>
                <a:srgbClr val="000000"/>
              </a:solidFill>
              <a:latin typeface="Monaco"/>
              <a:ea typeface="Monaco"/>
              <a:cs typeface="Monaco"/>
            </a:endParaRPr>
          </a:p>
          <a:p>
            <a:endParaRPr lang="en-US" sz="1400" dirty="0" smtClean="0">
              <a:solidFill>
                <a:srgbClr val="000000"/>
              </a:solidFill>
              <a:latin typeface="Monaco"/>
              <a:ea typeface="Monaco"/>
              <a:cs typeface="Monaco"/>
            </a:endParaRPr>
          </a:p>
          <a:p>
            <a:r>
              <a:rPr lang="en-US" sz="1400" dirty="0" smtClean="0">
                <a:solidFill>
                  <a:srgbClr val="000000"/>
                </a:solidFill>
                <a:latin typeface="Monaco"/>
                <a:ea typeface="Monaco"/>
                <a:cs typeface="Monaco"/>
              </a:rPr>
              <a:t>puts </a:t>
            </a:r>
            <a:r>
              <a:rPr lang="en-US" sz="1400" dirty="0" err="1" smtClean="0">
                <a:solidFill>
                  <a:srgbClr val="000000"/>
                </a:solidFill>
                <a:latin typeface="Monaco"/>
                <a:ea typeface="Monaco"/>
                <a:cs typeface="Monaco"/>
              </a:rPr>
              <a:t>resp</a:t>
            </a:r>
            <a:r>
              <a:rPr lang="en-US" sz="1400" dirty="0" smtClean="0">
                <a:solidFill>
                  <a:srgbClr val="000000"/>
                </a:solidFill>
                <a:latin typeface="Monaco"/>
                <a:ea typeface="Monaco"/>
                <a:cs typeface="Monaco"/>
              </a:rPr>
              <a:t> </a:t>
            </a:r>
            <a:r>
              <a:rPr lang="en-US" sz="1400" dirty="0" smtClean="0">
                <a:solidFill>
                  <a:srgbClr val="8C868F"/>
                </a:solidFill>
                <a:latin typeface="Monaco"/>
                <a:ea typeface="Monaco"/>
                <a:cs typeface="Monaco"/>
              </a:rPr>
              <a:t># {"</a:t>
            </a:r>
            <a:r>
              <a:rPr lang="en-US" sz="1400" dirty="0" err="1" smtClean="0">
                <a:solidFill>
                  <a:srgbClr val="8C868F"/>
                </a:solidFill>
                <a:latin typeface="Monaco"/>
                <a:ea typeface="Monaco"/>
                <a:cs typeface="Monaco"/>
              </a:rPr>
              <a:t>status":"OK</a:t>
            </a:r>
            <a:r>
              <a:rPr lang="en-US" sz="1400" dirty="0" smtClean="0">
                <a:solidFill>
                  <a:srgbClr val="8C868F"/>
                </a:solidFill>
                <a:latin typeface="Monaco"/>
                <a:ea typeface="Monaco"/>
                <a:cs typeface="Monaco"/>
              </a:rPr>
              <a:t>"}</a:t>
            </a:r>
            <a:endParaRPr lang="en-US" sz="1400"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1066800" y="3163669"/>
            <a:ext cx="5105400" cy="923330"/>
          </a:xfrm>
          <a:prstGeom prst="rect">
            <a:avLst/>
          </a:prstGeom>
        </p:spPr>
        <p:txBody>
          <a:bodyPr wrap="square">
            <a:spAutoFit/>
          </a:bodyPr>
          <a:lstStyle/>
          <a:p>
            <a:r>
              <a:rPr lang="en-US" b="1" i="1" dirty="0" smtClean="0">
                <a:hlinkClick r:id="rId3"/>
              </a:rPr>
              <a:t>http://bit.ly/igvita-watercoolr</a:t>
            </a:r>
            <a:endParaRPr lang="en-US" b="1" i="1" dirty="0" smtClean="0"/>
          </a:p>
          <a:p>
            <a:r>
              <a:rPr lang="en-US" b="1" i="1" dirty="0" smtClean="0">
                <a:hlinkClick r:id="rId4"/>
              </a:rPr>
              <a:t>http://www.github.com/igrigorik/watercoolr</a:t>
            </a:r>
            <a:endParaRPr lang="en-US" b="1" i="1" dirty="0" smtClean="0"/>
          </a:p>
          <a:p>
            <a:r>
              <a:rPr lang="en-US" b="1" i="1" dirty="0" smtClean="0">
                <a:hlinkClick r:id="rId5"/>
              </a:rPr>
              <a:t>http://www.postbin.org</a:t>
            </a:r>
            <a:r>
              <a:rPr lang="en-US" b="1" i="1" dirty="0" smtClean="0"/>
              <a:t>  </a:t>
            </a:r>
            <a:endParaRPr lang="en-US" b="1" i="1" dirty="0"/>
          </a:p>
        </p:txBody>
      </p:sp>
      <p:sp>
        <p:nvSpPr>
          <p:cNvPr id="7" name="Text Placeholder 1"/>
          <p:cNvSpPr>
            <a:spLocks noGrp="1"/>
          </p:cNvSpPr>
          <p:nvPr>
            <p:ph type="body" idx="1"/>
          </p:nvPr>
        </p:nvSpPr>
        <p:spPr>
          <a:xfrm>
            <a:off x="838200" y="3962400"/>
            <a:ext cx="7772400" cy="1500187"/>
          </a:xfrm>
        </p:spPr>
        <p:txBody>
          <a:bodyPr>
            <a:normAutofit/>
          </a:bodyPr>
          <a:lstStyle/>
          <a:p>
            <a:pPr algn="r"/>
            <a:r>
              <a:rPr lang="en-US" sz="2600" b="1" dirty="0" err="1" smtClean="0">
                <a:solidFill>
                  <a:schemeClr val="tx1">
                    <a:lumMod val="65000"/>
                    <a:lumOff val="35000"/>
                  </a:schemeClr>
                </a:solidFill>
              </a:rPr>
              <a:t>POST’ing</a:t>
            </a:r>
            <a:r>
              <a:rPr lang="en-US" sz="2600" b="1" dirty="0" smtClean="0">
                <a:solidFill>
                  <a:schemeClr val="tx1">
                    <a:lumMod val="65000"/>
                    <a:lumOff val="35000"/>
                  </a:schemeClr>
                </a:solidFill>
              </a:rPr>
              <a:t> to </a:t>
            </a:r>
            <a:r>
              <a:rPr lang="en-US" sz="2600" b="1" dirty="0" err="1" smtClean="0">
                <a:solidFill>
                  <a:schemeClr val="tx1">
                    <a:lumMod val="65000"/>
                    <a:lumOff val="35000"/>
                  </a:schemeClr>
                </a:solidFill>
              </a:rPr>
              <a:t>PostBin</a:t>
            </a:r>
            <a:endParaRPr lang="en-US" sz="2600" b="1" dirty="0" smtClean="0">
              <a:solidFill>
                <a:schemeClr val="tx1">
                  <a:lumMod val="65000"/>
                  <a:lumOff val="35000"/>
                </a:schemeClr>
              </a:solidFill>
            </a:endParaRPr>
          </a:p>
          <a:p>
            <a:pPr algn="r"/>
            <a:r>
              <a:rPr lang="en-US" sz="1800" i="1" dirty="0" smtClean="0">
                <a:solidFill>
                  <a:schemeClr val="tx1">
                    <a:lumMod val="65000"/>
                    <a:lumOff val="35000"/>
                  </a:schemeClr>
                </a:solidFill>
              </a:rPr>
              <a:t>great debugging tool</a:t>
            </a:r>
          </a:p>
        </p:txBody>
      </p:sp>
      <p:pic>
        <p:nvPicPr>
          <p:cNvPr id="6" name="Picture 5"/>
          <p:cNvPicPr>
            <a:picLocks noChangeAspect="1"/>
          </p:cNvPicPr>
          <p:nvPr/>
        </p:nvPicPr>
        <p:blipFill>
          <a:blip r:embed="rId6"/>
          <a:srcRect r="30999"/>
          <a:stretch>
            <a:fillRect/>
          </a:stretch>
        </p:blipFill>
        <p:spPr>
          <a:xfrm>
            <a:off x="838200" y="685800"/>
            <a:ext cx="7194550" cy="1993900"/>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3" name="Text Placeholder 1"/>
          <p:cNvSpPr txBox="1">
            <a:spLocks/>
          </p:cNvSpPr>
          <p:nvPr/>
        </p:nvSpPr>
        <p:spPr>
          <a:xfrm>
            <a:off x="796925" y="4419600"/>
            <a:ext cx="7772400" cy="1500187"/>
          </a:xfrm>
          <a:prstGeom prst="rect">
            <a:avLst/>
          </a:prstGeom>
        </p:spPr>
        <p:txBody>
          <a:bodyPr>
            <a:normAutofit/>
          </a:bodyPr>
          <a:lstStyle/>
          <a:p>
            <a:pPr marL="342900" marR="0" lvl="0" indent="-342900" algn="r" defTabSz="914400" rtl="0" eaLnBrk="1" fontAlgn="auto" latinLnBrk="0" hangingPunct="1">
              <a:lnSpc>
                <a:spcPct val="100000"/>
              </a:lnSpc>
              <a:spcBef>
                <a:spcPct val="20000"/>
              </a:spcBef>
              <a:spcAft>
                <a:spcPts val="0"/>
              </a:spcAft>
              <a:buClrTx/>
              <a:buSzTx/>
              <a:tabLst/>
              <a:defRPr/>
            </a:pPr>
            <a:r>
              <a:rPr lang="en-US" sz="3500" b="1" dirty="0" err="1" smtClean="0">
                <a:solidFill>
                  <a:srgbClr val="595959"/>
                </a:solidFill>
              </a:rPr>
              <a:t>PubSub</a:t>
            </a:r>
            <a:r>
              <a:rPr lang="en-US" sz="3500" b="1" dirty="0" smtClean="0">
                <a:solidFill>
                  <a:srgbClr val="595959"/>
                </a:solidFill>
              </a:rPr>
              <a:t> over HTTP</a:t>
            </a:r>
          </a:p>
          <a:p>
            <a:pPr marL="342900" marR="0" lvl="0" indent="-342900" algn="r" defTabSz="914400" rtl="0" eaLnBrk="1" fontAlgn="auto" latinLnBrk="0" hangingPunct="1">
              <a:lnSpc>
                <a:spcPct val="100000"/>
              </a:lnSpc>
              <a:spcBef>
                <a:spcPct val="20000"/>
              </a:spcBef>
              <a:spcAft>
                <a:spcPts val="0"/>
              </a:spcAft>
              <a:buClrTx/>
              <a:buSzTx/>
              <a:tabLst/>
              <a:defRPr/>
            </a:pPr>
            <a:r>
              <a:rPr lang="en-US" sz="2000" i="1" dirty="0" smtClean="0">
                <a:solidFill>
                  <a:srgbClr val="595959"/>
                </a:solidFill>
              </a:rPr>
              <a:t>basically, </a:t>
            </a:r>
            <a:r>
              <a:rPr lang="en-US" sz="2000" i="1" dirty="0" err="1" smtClean="0">
                <a:solidFill>
                  <a:srgbClr val="595959"/>
                </a:solidFill>
              </a:rPr>
              <a:t>WebHooks</a:t>
            </a:r>
            <a:r>
              <a:rPr lang="en-US" sz="2000" i="1" dirty="0" smtClean="0">
                <a:solidFill>
                  <a:srgbClr val="595959"/>
                </a:solidFill>
              </a:rPr>
              <a:t>…</a:t>
            </a:r>
          </a:p>
          <a:p>
            <a:pPr marL="342900" marR="0" lvl="0" indent="-342900" algn="r" defTabSz="914400" rtl="0" eaLnBrk="1" fontAlgn="auto" latinLnBrk="0" hangingPunct="1">
              <a:lnSpc>
                <a:spcPct val="100000"/>
              </a:lnSpc>
              <a:spcBef>
                <a:spcPct val="20000"/>
              </a:spcBef>
              <a:spcAft>
                <a:spcPts val="0"/>
              </a:spcAft>
              <a:buClrTx/>
              <a:buSzTx/>
              <a:tabLst/>
              <a:defRPr/>
            </a:pPr>
            <a:endParaRPr lang="en-US" sz="2000" i="1" dirty="0" smtClean="0">
              <a:solidFill>
                <a:srgbClr val="595959"/>
              </a:solidFill>
            </a:endParaRPr>
          </a:p>
        </p:txBody>
      </p:sp>
      <p:sp>
        <p:nvSpPr>
          <p:cNvPr id="4" name="Text Placeholder 1"/>
          <p:cNvSpPr txBox="1">
            <a:spLocks/>
          </p:cNvSpPr>
          <p:nvPr/>
        </p:nvSpPr>
        <p:spPr>
          <a:xfrm>
            <a:off x="796925" y="666750"/>
            <a:ext cx="7772400" cy="1500187"/>
          </a:xfrm>
          <a:prstGeom prst="rect">
            <a:avLst/>
          </a:prstGeom>
        </p:spPr>
        <p:txBody>
          <a:bodyPr>
            <a:normAutofit/>
          </a:bodyPr>
          <a:lstStyle/>
          <a:p>
            <a:pPr marL="342900" marR="0" lvl="0" indent="-342900" defTabSz="914400" rtl="0" eaLnBrk="1" fontAlgn="auto" latinLnBrk="0" hangingPunct="1">
              <a:lnSpc>
                <a:spcPct val="100000"/>
              </a:lnSpc>
              <a:spcBef>
                <a:spcPct val="20000"/>
              </a:spcBef>
              <a:spcAft>
                <a:spcPts val="0"/>
              </a:spcAft>
              <a:buClrTx/>
              <a:buSzTx/>
              <a:tabLst/>
              <a:defRPr/>
            </a:pPr>
            <a:endParaRPr kumimoji="0" lang="en-US" sz="2500" b="1" i="1" u="none" strike="noStrike" kern="1200" cap="none" spc="0" normalizeH="0" baseline="0" noProof="0" dirty="0" smtClean="0">
              <a:ln>
                <a:noFill/>
              </a:ln>
              <a:solidFill>
                <a:schemeClr val="tx1">
                  <a:lumMod val="75000"/>
                  <a:lumOff val="25000"/>
                </a:schemeClr>
              </a:solidFill>
              <a:effectLst/>
              <a:uLnTx/>
              <a:uFillTx/>
              <a:latin typeface="+mn-lt"/>
              <a:ea typeface="+mn-ea"/>
              <a:cs typeface="+mn-cs"/>
            </a:endParaRPr>
          </a:p>
        </p:txBody>
      </p:sp>
      <p:pic>
        <p:nvPicPr>
          <p:cNvPr id="5" name="Picture 4"/>
          <p:cNvPicPr>
            <a:picLocks noChangeAspect="1"/>
          </p:cNvPicPr>
          <p:nvPr/>
        </p:nvPicPr>
        <p:blipFill>
          <a:blip r:embed="rId3"/>
          <a:stretch>
            <a:fillRect/>
          </a:stretch>
        </p:blipFill>
        <p:spPr>
          <a:xfrm>
            <a:off x="2286000" y="1524000"/>
            <a:ext cx="4431862" cy="152400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Screen shot 2009-10-11 at 10.59.20 AM.png"/>
          <p:cNvPicPr>
            <a:picLocks noChangeAspect="1"/>
          </p:cNvPicPr>
          <p:nvPr/>
        </p:nvPicPr>
        <p:blipFill>
          <a:blip r:embed="rId3"/>
          <a:srcRect b="50854"/>
          <a:stretch>
            <a:fillRect/>
          </a:stretch>
        </p:blipFill>
        <p:spPr>
          <a:xfrm>
            <a:off x="381000" y="304800"/>
            <a:ext cx="5562600" cy="23954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p:cNvSpPr txBox="1"/>
          <p:nvPr/>
        </p:nvSpPr>
        <p:spPr>
          <a:xfrm>
            <a:off x="6248400" y="699961"/>
            <a:ext cx="2438400" cy="400110"/>
          </a:xfrm>
          <a:prstGeom prst="rect">
            <a:avLst/>
          </a:prstGeom>
          <a:noFill/>
        </p:spPr>
        <p:txBody>
          <a:bodyPr wrap="square" rtlCol="0">
            <a:spAutoFit/>
          </a:bodyPr>
          <a:lstStyle/>
          <a:p>
            <a:r>
              <a:rPr lang="en-US" sz="2000" b="1" dirty="0" smtClean="0">
                <a:solidFill>
                  <a:srgbClr val="FF0000"/>
                </a:solidFill>
              </a:rPr>
              <a:t>+ New Applications</a:t>
            </a:r>
            <a:endParaRPr lang="en-US" sz="2000" b="1" dirty="0">
              <a:solidFill>
                <a:srgbClr val="FF0000"/>
              </a:solidFill>
            </a:endParaRPr>
          </a:p>
        </p:txBody>
      </p:sp>
      <p:graphicFrame>
        <p:nvGraphicFramePr>
          <p:cNvPr id="10" name="Diagram 9"/>
          <p:cNvGraphicFramePr/>
          <p:nvPr/>
        </p:nvGraphicFramePr>
        <p:xfrm>
          <a:off x="76200" y="3352800"/>
          <a:ext cx="4025900" cy="2951672"/>
        </p:xfrm>
        <a:graphic>
          <a:graphicData uri="http://schemas.openxmlformats.org/drawingml/2006/diagram">
            <a:relIds xmlns:dgm="http://schemas.openxmlformats.org/drawingml/2006/diagram" xmlns:r="http://schemas.openxmlformats.org/officeDocument/2006/relationships" r:dm="rId4" r:lo="rId5" r:qs="rId6" r:cs="rId7"/>
          </a:graphicData>
        </a:graphic>
      </p:graphicFrame>
      <p:sp>
        <p:nvSpPr>
          <p:cNvPr id="12" name="TextBox 11"/>
          <p:cNvSpPr txBox="1"/>
          <p:nvPr/>
        </p:nvSpPr>
        <p:spPr>
          <a:xfrm>
            <a:off x="6248400" y="4857690"/>
            <a:ext cx="2438400" cy="400110"/>
          </a:xfrm>
          <a:prstGeom prst="rect">
            <a:avLst/>
          </a:prstGeom>
          <a:noFill/>
        </p:spPr>
        <p:txBody>
          <a:bodyPr wrap="square" rtlCol="0">
            <a:spAutoFit/>
          </a:bodyPr>
          <a:lstStyle/>
          <a:p>
            <a:r>
              <a:rPr lang="en-US" sz="2000" b="1" dirty="0" smtClean="0">
                <a:solidFill>
                  <a:srgbClr val="FF0000"/>
                </a:solidFill>
              </a:rPr>
              <a:t>+ Better Architecture</a:t>
            </a:r>
            <a:endParaRPr lang="en-US" sz="2000" b="1" dirty="0">
              <a:solidFill>
                <a:srgbClr val="FF0000"/>
              </a:solidFill>
            </a:endParaRPr>
          </a:p>
        </p:txBody>
      </p:sp>
      <p:sp>
        <p:nvSpPr>
          <p:cNvPr id="16" name="Freeform 15"/>
          <p:cNvSpPr/>
          <p:nvPr/>
        </p:nvSpPr>
        <p:spPr>
          <a:xfrm>
            <a:off x="2209271" y="5231342"/>
            <a:ext cx="5561541" cy="788458"/>
          </a:xfrm>
          <a:custGeom>
            <a:avLst/>
            <a:gdLst>
              <a:gd name="connsiteX0" fmla="*/ 124354 w 5561541"/>
              <a:gd name="connsiteY0" fmla="*/ 0 h 788458"/>
              <a:gd name="connsiteX1" fmla="*/ 775229 w 5561541"/>
              <a:gd name="connsiteY1" fmla="*/ 635000 h 788458"/>
              <a:gd name="connsiteX2" fmla="*/ 4775729 w 5561541"/>
              <a:gd name="connsiteY2" fmla="*/ 698500 h 788458"/>
              <a:gd name="connsiteX3" fmla="*/ 5490104 w 5561541"/>
              <a:gd name="connsiteY3" fmla="*/ 95250 h 788458"/>
            </a:gdLst>
            <a:ahLst/>
            <a:cxnLst>
              <a:cxn ang="0">
                <a:pos x="connsiteX0" y="connsiteY0"/>
              </a:cxn>
              <a:cxn ang="0">
                <a:pos x="connsiteX1" y="connsiteY1"/>
              </a:cxn>
              <a:cxn ang="0">
                <a:pos x="connsiteX2" y="connsiteY2"/>
              </a:cxn>
              <a:cxn ang="0">
                <a:pos x="connsiteX3" y="connsiteY3"/>
              </a:cxn>
            </a:cxnLst>
            <a:rect l="l" t="t" r="r" b="b"/>
            <a:pathLst>
              <a:path w="5561541" h="788458">
                <a:moveTo>
                  <a:pt x="124354" y="0"/>
                </a:moveTo>
                <a:cubicBezTo>
                  <a:pt x="62177" y="259291"/>
                  <a:pt x="0" y="518583"/>
                  <a:pt x="775229" y="635000"/>
                </a:cubicBezTo>
                <a:cubicBezTo>
                  <a:pt x="1550458" y="751417"/>
                  <a:pt x="3989917" y="788458"/>
                  <a:pt x="4775729" y="698500"/>
                </a:cubicBezTo>
                <a:cubicBezTo>
                  <a:pt x="5561541" y="608542"/>
                  <a:pt x="5378979" y="190500"/>
                  <a:pt x="5490104" y="95250"/>
                </a:cubicBezTo>
              </a:path>
            </a:pathLst>
          </a:custGeom>
          <a:ln w="38100" cap="flat" cmpd="sng" algn="ctr">
            <a:solidFill>
              <a:srgbClr val="B80243"/>
            </a:solidFill>
            <a:prstDash val="solid"/>
            <a:round/>
            <a:headEnd type="triangle" w="lg" len="lg"/>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533400" y="609600"/>
            <a:ext cx="7391400" cy="646331"/>
          </a:xfrm>
          <a:prstGeom prst="rect">
            <a:avLst/>
          </a:prstGeom>
        </p:spPr>
        <p:txBody>
          <a:bodyPr wrap="square">
            <a:spAutoFit/>
          </a:bodyPr>
          <a:lstStyle/>
          <a:p>
            <a:r>
              <a:rPr lang="en-US" i="1" dirty="0" smtClean="0">
                <a:solidFill>
                  <a:schemeClr val="tx1">
                    <a:lumMod val="65000"/>
                    <a:lumOff val="35000"/>
                  </a:schemeClr>
                </a:solidFill>
              </a:rPr>
              <a:t>“A simple, open, server-to-server web-hook-based </a:t>
            </a:r>
            <a:r>
              <a:rPr lang="en-US" i="1" dirty="0" err="1" smtClean="0">
                <a:solidFill>
                  <a:schemeClr val="tx1">
                    <a:lumMod val="65000"/>
                    <a:lumOff val="35000"/>
                  </a:schemeClr>
                </a:solidFill>
              </a:rPr>
              <a:t>pubsub</a:t>
            </a:r>
            <a:r>
              <a:rPr lang="en-US" i="1" dirty="0" smtClean="0">
                <a:solidFill>
                  <a:schemeClr val="tx1">
                    <a:lumMod val="65000"/>
                    <a:lumOff val="35000"/>
                  </a:schemeClr>
                </a:solidFill>
              </a:rPr>
              <a:t> (publish/subscribe) protocol as an extension to Atom and RSS.”</a:t>
            </a:r>
            <a:endParaRPr lang="en-US" i="1" dirty="0">
              <a:solidFill>
                <a:schemeClr val="tx1">
                  <a:lumMod val="65000"/>
                  <a:lumOff val="35000"/>
                </a:schemeClr>
              </a:solidFill>
            </a:endParaRPr>
          </a:p>
        </p:txBody>
      </p:sp>
      <p:sp>
        <p:nvSpPr>
          <p:cNvPr id="5" name="Rectangle 4"/>
          <p:cNvSpPr/>
          <p:nvPr/>
        </p:nvSpPr>
        <p:spPr>
          <a:xfrm>
            <a:off x="533400" y="1828800"/>
            <a:ext cx="7315200" cy="923330"/>
          </a:xfrm>
          <a:prstGeom prst="rect">
            <a:avLst/>
          </a:prstGeom>
        </p:spPr>
        <p:txBody>
          <a:bodyPr wrap="square">
            <a:spAutoFit/>
          </a:bodyPr>
          <a:lstStyle/>
          <a:p>
            <a:r>
              <a:rPr lang="en-US" i="1" dirty="0" smtClean="0">
                <a:solidFill>
                  <a:srgbClr val="595959"/>
                </a:solidFill>
              </a:rPr>
              <a:t>“Parties (servers) speaking the </a:t>
            </a:r>
            <a:r>
              <a:rPr lang="en-US" i="1" dirty="0" err="1" smtClean="0">
                <a:solidFill>
                  <a:srgbClr val="595959"/>
                </a:solidFill>
              </a:rPr>
              <a:t>PubSubHubbub</a:t>
            </a:r>
            <a:r>
              <a:rPr lang="en-US" i="1" dirty="0" smtClean="0">
                <a:solidFill>
                  <a:srgbClr val="595959"/>
                </a:solidFill>
              </a:rPr>
              <a:t> protocol can get near-instant notifications (via </a:t>
            </a:r>
            <a:r>
              <a:rPr lang="en-US" i="1" dirty="0" err="1" smtClean="0">
                <a:solidFill>
                  <a:srgbClr val="595959"/>
                </a:solidFill>
              </a:rPr>
              <a:t>webhook</a:t>
            </a:r>
            <a:r>
              <a:rPr lang="en-US" i="1" dirty="0" smtClean="0">
                <a:solidFill>
                  <a:srgbClr val="595959"/>
                </a:solidFill>
              </a:rPr>
              <a:t> callbacks) when a topic (feed URL) they're interested in is updated.” </a:t>
            </a:r>
            <a:endParaRPr lang="en-US" i="1" dirty="0">
              <a:solidFill>
                <a:srgbClr val="595959"/>
              </a:solidFill>
            </a:endParaRPr>
          </a:p>
        </p:txBody>
      </p:sp>
      <p:sp>
        <p:nvSpPr>
          <p:cNvPr id="8" name="Rectangle 7"/>
          <p:cNvSpPr/>
          <p:nvPr/>
        </p:nvSpPr>
        <p:spPr>
          <a:xfrm>
            <a:off x="533400" y="2971800"/>
            <a:ext cx="8382000" cy="369332"/>
          </a:xfrm>
          <a:prstGeom prst="rect">
            <a:avLst/>
          </a:prstGeom>
        </p:spPr>
        <p:txBody>
          <a:bodyPr wrap="square">
            <a:spAutoFit/>
          </a:bodyPr>
          <a:lstStyle/>
          <a:p>
            <a:r>
              <a:rPr lang="en-US" dirty="0" smtClean="0">
                <a:hlinkClick r:id="rId3"/>
              </a:rPr>
              <a:t>http://pubsubhubbub.googlecode.com/svn/trunk/pubsubhubbub-core-0.2.html</a:t>
            </a:r>
            <a:r>
              <a:rPr lang="en-US" dirty="0" smtClean="0"/>
              <a:t> </a:t>
            </a:r>
            <a:endParaRPr lang="en-US" dirty="0"/>
          </a:p>
        </p:txBody>
      </p:sp>
      <p:sp>
        <p:nvSpPr>
          <p:cNvPr id="9" name="Rectangle 8"/>
          <p:cNvSpPr/>
          <p:nvPr/>
        </p:nvSpPr>
        <p:spPr>
          <a:xfrm>
            <a:off x="914400" y="4191000"/>
            <a:ext cx="3200400" cy="1200328"/>
          </a:xfrm>
          <a:prstGeom prst="rect">
            <a:avLst/>
          </a:prstGeom>
        </p:spPr>
        <p:txBody>
          <a:bodyPr wrap="square">
            <a:spAutoFit/>
          </a:bodyPr>
          <a:lstStyle/>
          <a:p>
            <a:r>
              <a:rPr lang="en-US" sz="2400" b="1" dirty="0" smtClean="0">
                <a:solidFill>
                  <a:schemeClr val="accent3">
                    <a:lumMod val="50000"/>
                  </a:schemeClr>
                </a:solidFill>
              </a:rPr>
              <a:t>+</a:t>
            </a:r>
            <a:r>
              <a:rPr lang="en-US" dirty="0" smtClean="0"/>
              <a:t>  </a:t>
            </a:r>
            <a:r>
              <a:rPr lang="en-US" dirty="0" err="1" smtClean="0"/>
              <a:t>Spec’ed</a:t>
            </a:r>
            <a:r>
              <a:rPr lang="en-US" dirty="0" smtClean="0"/>
              <a:t> </a:t>
            </a:r>
            <a:r>
              <a:rPr lang="en-US" dirty="0" err="1" smtClean="0"/>
              <a:t>PubSub</a:t>
            </a:r>
            <a:r>
              <a:rPr lang="en-US" dirty="0" smtClean="0"/>
              <a:t> Protocol</a:t>
            </a:r>
          </a:p>
          <a:p>
            <a:r>
              <a:rPr lang="en-US" sz="2400" b="1" dirty="0" smtClean="0">
                <a:solidFill>
                  <a:schemeClr val="accent3">
                    <a:lumMod val="50000"/>
                  </a:schemeClr>
                </a:solidFill>
              </a:rPr>
              <a:t>+</a:t>
            </a:r>
            <a:r>
              <a:rPr lang="en-US" dirty="0" smtClean="0"/>
              <a:t>  Deployed &amp; Available</a:t>
            </a:r>
          </a:p>
          <a:p>
            <a:r>
              <a:rPr lang="en-US" sz="2400" b="1" dirty="0" smtClean="0">
                <a:solidFill>
                  <a:schemeClr val="accent3">
                    <a:lumMod val="50000"/>
                  </a:schemeClr>
                </a:solidFill>
              </a:rPr>
              <a:t>+</a:t>
            </a:r>
            <a:r>
              <a:rPr lang="en-US" dirty="0" smtClean="0"/>
              <a:t>  XML Transport  </a:t>
            </a:r>
            <a:endParaRPr lang="en-US" dirty="0"/>
          </a:p>
        </p:txBody>
      </p:sp>
      <p:sp>
        <p:nvSpPr>
          <p:cNvPr id="10" name="Rectangle 9"/>
          <p:cNvSpPr/>
          <p:nvPr/>
        </p:nvSpPr>
        <p:spPr>
          <a:xfrm>
            <a:off x="4876800" y="4191000"/>
            <a:ext cx="3200400" cy="1477327"/>
          </a:xfrm>
          <a:prstGeom prst="rect">
            <a:avLst/>
          </a:prstGeom>
        </p:spPr>
        <p:txBody>
          <a:bodyPr wrap="square">
            <a:spAutoFit/>
          </a:bodyPr>
          <a:lstStyle/>
          <a:p>
            <a:r>
              <a:rPr lang="en-US" sz="2400" b="1" dirty="0" smtClean="0">
                <a:solidFill>
                  <a:srgbClr val="FF0000"/>
                </a:solidFill>
              </a:rPr>
              <a:t>-</a:t>
            </a:r>
            <a:r>
              <a:rPr lang="en-US" dirty="0" smtClean="0"/>
              <a:t>  XML Transport</a:t>
            </a:r>
          </a:p>
          <a:p>
            <a:r>
              <a:rPr lang="en-US" sz="2400" b="1" dirty="0" smtClean="0">
                <a:solidFill>
                  <a:srgbClr val="FF0000"/>
                </a:solidFill>
              </a:rPr>
              <a:t>-</a:t>
            </a:r>
            <a:r>
              <a:rPr lang="en-US" dirty="0" smtClean="0"/>
              <a:t>  Not as general purpose</a:t>
            </a:r>
          </a:p>
          <a:p>
            <a:r>
              <a:rPr lang="en-US" sz="2400" b="1" dirty="0" smtClean="0">
                <a:solidFill>
                  <a:srgbClr val="FF0000"/>
                </a:solidFill>
              </a:rPr>
              <a:t>-</a:t>
            </a:r>
            <a:r>
              <a:rPr lang="en-US" dirty="0" smtClean="0"/>
              <a:t>  No </a:t>
            </a:r>
            <a:r>
              <a:rPr lang="en-US" dirty="0" err="1" smtClean="0"/>
              <a:t>firehose</a:t>
            </a:r>
            <a:r>
              <a:rPr lang="en-US" dirty="0" smtClean="0"/>
              <a:t> </a:t>
            </a:r>
          </a:p>
          <a:p>
            <a:endParaRPr lang="en-US" dirty="0" smtClean="0"/>
          </a:p>
        </p:txBody>
      </p:sp>
      <p:sp>
        <p:nvSpPr>
          <p:cNvPr id="11" name="Rectangle 10"/>
          <p:cNvSpPr/>
          <p:nvPr/>
        </p:nvSpPr>
        <p:spPr>
          <a:xfrm>
            <a:off x="533400" y="3288268"/>
            <a:ext cx="7772400" cy="369332"/>
          </a:xfrm>
          <a:prstGeom prst="rect">
            <a:avLst/>
          </a:prstGeom>
        </p:spPr>
        <p:txBody>
          <a:bodyPr wrap="square">
            <a:spAutoFit/>
          </a:bodyPr>
          <a:lstStyle/>
          <a:p>
            <a:r>
              <a:rPr lang="en-US" dirty="0" smtClean="0">
                <a:hlinkClick r:id="rId4"/>
              </a:rPr>
              <a:t>http://docs.google.com/present/view?id=ajd8t6gk4mh2_34dvbpchfs</a:t>
            </a:r>
            <a:r>
              <a:rPr lang="en-US" dirty="0" smtClean="0"/>
              <a:t>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1435100" y="152400"/>
            <a:ext cx="6489700" cy="2413744"/>
          </a:xfrm>
          <a:prstGeom prst="rect">
            <a:avLst/>
          </a:prstGeom>
        </p:spPr>
      </p:pic>
      <p:sp>
        <p:nvSpPr>
          <p:cNvPr id="13" name="TextBox 12"/>
          <p:cNvSpPr txBox="1"/>
          <p:nvPr/>
        </p:nvSpPr>
        <p:spPr>
          <a:xfrm>
            <a:off x="762000" y="1307068"/>
            <a:ext cx="381000"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b="1" dirty="0" smtClean="0"/>
              <a:t>1</a:t>
            </a:r>
            <a:endParaRPr lang="en-US" b="1" dirty="0"/>
          </a:p>
        </p:txBody>
      </p:sp>
      <p:grpSp>
        <p:nvGrpSpPr>
          <p:cNvPr id="16" name="Group 15"/>
          <p:cNvGrpSpPr/>
          <p:nvPr/>
        </p:nvGrpSpPr>
        <p:grpSpPr>
          <a:xfrm>
            <a:off x="762000" y="2584751"/>
            <a:ext cx="7226300" cy="3511249"/>
            <a:chOff x="762000" y="2584751"/>
            <a:chExt cx="7226300" cy="3511249"/>
          </a:xfrm>
        </p:grpSpPr>
        <p:pic>
          <p:nvPicPr>
            <p:cNvPr id="14" name="Picture 13"/>
            <p:cNvPicPr>
              <a:picLocks noChangeAspect="1"/>
            </p:cNvPicPr>
            <p:nvPr/>
          </p:nvPicPr>
          <p:blipFill>
            <a:blip r:embed="rId4"/>
            <a:stretch>
              <a:fillRect/>
            </a:stretch>
          </p:blipFill>
          <p:spPr>
            <a:xfrm>
              <a:off x="1524000" y="2584751"/>
              <a:ext cx="6464300" cy="3511249"/>
            </a:xfrm>
            <a:prstGeom prst="rect">
              <a:avLst/>
            </a:prstGeom>
          </p:spPr>
        </p:pic>
        <p:sp>
          <p:nvSpPr>
            <p:cNvPr id="15" name="TextBox 14"/>
            <p:cNvSpPr txBox="1"/>
            <p:nvPr/>
          </p:nvSpPr>
          <p:spPr>
            <a:xfrm>
              <a:off x="762000" y="3821668"/>
              <a:ext cx="381000"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b="1" dirty="0" smtClean="0"/>
                <a:t>2</a:t>
              </a:r>
              <a:endParaRPr lang="en-US" b="1"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762000" y="1307068"/>
            <a:ext cx="381000"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b="1" dirty="0" smtClean="0"/>
              <a:t>3</a:t>
            </a:r>
            <a:endParaRPr lang="en-US" b="1" dirty="0"/>
          </a:p>
        </p:txBody>
      </p:sp>
      <p:pic>
        <p:nvPicPr>
          <p:cNvPr id="7" name="Picture 6"/>
          <p:cNvPicPr>
            <a:picLocks noChangeAspect="1"/>
          </p:cNvPicPr>
          <p:nvPr/>
        </p:nvPicPr>
        <p:blipFill>
          <a:blip r:embed="rId3"/>
          <a:stretch>
            <a:fillRect/>
          </a:stretch>
        </p:blipFill>
        <p:spPr>
          <a:xfrm>
            <a:off x="1371600" y="0"/>
            <a:ext cx="6781800" cy="3320936"/>
          </a:xfrm>
          <a:prstGeom prst="rect">
            <a:avLst/>
          </a:prstGeom>
        </p:spPr>
      </p:pic>
      <p:grpSp>
        <p:nvGrpSpPr>
          <p:cNvPr id="10" name="Group 9"/>
          <p:cNvGrpSpPr/>
          <p:nvPr/>
        </p:nvGrpSpPr>
        <p:grpSpPr>
          <a:xfrm>
            <a:off x="762000" y="3292620"/>
            <a:ext cx="7124700" cy="2727180"/>
            <a:chOff x="762000" y="3292620"/>
            <a:chExt cx="7124700" cy="2727180"/>
          </a:xfrm>
        </p:grpSpPr>
        <p:pic>
          <p:nvPicPr>
            <p:cNvPr id="8" name="Picture 7"/>
            <p:cNvPicPr>
              <a:picLocks noChangeAspect="1"/>
            </p:cNvPicPr>
            <p:nvPr/>
          </p:nvPicPr>
          <p:blipFill>
            <a:blip r:embed="rId4"/>
            <a:stretch>
              <a:fillRect/>
            </a:stretch>
          </p:blipFill>
          <p:spPr>
            <a:xfrm>
              <a:off x="1447800" y="3292620"/>
              <a:ext cx="6438900" cy="2727180"/>
            </a:xfrm>
            <a:prstGeom prst="rect">
              <a:avLst/>
            </a:prstGeom>
          </p:spPr>
        </p:pic>
        <p:sp>
          <p:nvSpPr>
            <p:cNvPr id="9" name="TextBox 8"/>
            <p:cNvSpPr txBox="1"/>
            <p:nvPr/>
          </p:nvSpPr>
          <p:spPr>
            <a:xfrm>
              <a:off x="762000" y="4659868"/>
              <a:ext cx="381000"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en-US" b="1" dirty="0" smtClean="0"/>
                <a:t>4</a:t>
              </a:r>
              <a:endParaRPr lang="en-US" b="1"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0" y="228600"/>
            <a:ext cx="9144000" cy="4817327"/>
          </a:xfrm>
          <a:prstGeom prst="rect">
            <a:avLst/>
          </a:prstGeom>
        </p:spPr>
      </p:pic>
      <p:cxnSp>
        <p:nvCxnSpPr>
          <p:cNvPr id="12" name="Straight Connector 11"/>
          <p:cNvCxnSpPr/>
          <p:nvPr/>
        </p:nvCxnSpPr>
        <p:spPr>
          <a:xfrm>
            <a:off x="381000" y="2895600"/>
            <a:ext cx="8534400" cy="1588"/>
          </a:xfrm>
          <a:prstGeom prst="line">
            <a:avLst/>
          </a:prstGeom>
          <a:ln>
            <a:solidFill>
              <a:srgbClr val="B80243"/>
            </a:solidFill>
          </a:ln>
        </p:spPr>
        <p:style>
          <a:lnRef idx="3">
            <a:schemeClr val="accent2"/>
          </a:lnRef>
          <a:fillRef idx="0">
            <a:schemeClr val="accent2"/>
          </a:fillRef>
          <a:effectRef idx="2">
            <a:schemeClr val="accent2"/>
          </a:effectRef>
          <a:fontRef idx="minor">
            <a:schemeClr val="tx1"/>
          </a:fontRef>
        </p:style>
      </p:cxnSp>
      <p:sp>
        <p:nvSpPr>
          <p:cNvPr id="14" name="Text Placeholder 1"/>
          <p:cNvSpPr txBox="1">
            <a:spLocks/>
          </p:cNvSpPr>
          <p:nvPr/>
        </p:nvSpPr>
        <p:spPr>
          <a:xfrm>
            <a:off x="796925" y="4595813"/>
            <a:ext cx="7772400" cy="1500187"/>
          </a:xfrm>
          <a:prstGeom prst="rect">
            <a:avLst/>
          </a:prstGeom>
        </p:spPr>
        <p:txBody>
          <a:bodyPr>
            <a:normAutofit/>
          </a:bodyPr>
          <a:lstStyle/>
          <a:p>
            <a:pPr marL="342900" marR="0" lvl="0" indent="-342900" algn="r" defTabSz="914400" rtl="0" eaLnBrk="1" fontAlgn="auto" latinLnBrk="0" hangingPunct="1">
              <a:lnSpc>
                <a:spcPct val="100000"/>
              </a:lnSpc>
              <a:spcBef>
                <a:spcPct val="20000"/>
              </a:spcBef>
              <a:spcAft>
                <a:spcPts val="0"/>
              </a:spcAft>
              <a:buClrTx/>
              <a:buSzTx/>
              <a:tabLst/>
              <a:defRPr/>
            </a:pPr>
            <a:r>
              <a:rPr lang="en-US" sz="3500" b="1" dirty="0" smtClean="0">
                <a:solidFill>
                  <a:srgbClr val="595959"/>
                </a:solidFill>
              </a:rPr>
              <a:t>PSHB in the Wild</a:t>
            </a:r>
          </a:p>
          <a:p>
            <a:pPr marL="342900" marR="0" lvl="0" indent="-342900" algn="r" defTabSz="914400" rtl="0" eaLnBrk="1" fontAlgn="auto" latinLnBrk="0" hangingPunct="1">
              <a:lnSpc>
                <a:spcPct val="100000"/>
              </a:lnSpc>
              <a:spcBef>
                <a:spcPct val="20000"/>
              </a:spcBef>
              <a:spcAft>
                <a:spcPts val="0"/>
              </a:spcAft>
              <a:buClrTx/>
              <a:buSzTx/>
              <a:tabLst/>
              <a:defRPr/>
            </a:pPr>
            <a:r>
              <a:rPr lang="en-US" sz="2000" i="1" dirty="0" smtClean="0">
                <a:solidFill>
                  <a:srgbClr val="595959"/>
                </a:solidFill>
              </a:rPr>
              <a:t>Google, </a:t>
            </a:r>
            <a:r>
              <a:rPr lang="en-US" sz="2000" i="1" dirty="0" err="1" smtClean="0">
                <a:solidFill>
                  <a:srgbClr val="595959"/>
                </a:solidFill>
              </a:rPr>
              <a:t>Typepad</a:t>
            </a:r>
            <a:r>
              <a:rPr lang="en-US" sz="2000" i="1" dirty="0" smtClean="0">
                <a:solidFill>
                  <a:srgbClr val="595959"/>
                </a:solidFill>
              </a:rPr>
              <a:t>, </a:t>
            </a:r>
            <a:r>
              <a:rPr lang="en-US" sz="2000" i="1" dirty="0" err="1" smtClean="0">
                <a:solidFill>
                  <a:srgbClr val="595959"/>
                </a:solidFill>
              </a:rPr>
              <a:t>Wordpress</a:t>
            </a:r>
            <a:r>
              <a:rPr lang="en-US" sz="2000" i="1" dirty="0" smtClean="0">
                <a:solidFill>
                  <a:srgbClr val="595959"/>
                </a:solidFill>
              </a:rPr>
              <a:t>…</a:t>
            </a:r>
          </a:p>
          <a:p>
            <a:pPr marL="342900" marR="0" lvl="0" indent="-342900" algn="r" defTabSz="914400" rtl="0" eaLnBrk="1" fontAlgn="auto" latinLnBrk="0" hangingPunct="1">
              <a:lnSpc>
                <a:spcPct val="100000"/>
              </a:lnSpc>
              <a:spcBef>
                <a:spcPct val="20000"/>
              </a:spcBef>
              <a:spcAft>
                <a:spcPts val="0"/>
              </a:spcAft>
              <a:buClrTx/>
              <a:buSzTx/>
              <a:tabLst/>
              <a:defRPr/>
            </a:pPr>
            <a:endParaRPr lang="en-US" sz="2000" i="1" dirty="0" smtClean="0">
              <a:solidFill>
                <a:srgbClr val="595959"/>
              </a:solidFill>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14" name="Text Placeholder 1"/>
          <p:cNvSpPr txBox="1">
            <a:spLocks/>
          </p:cNvSpPr>
          <p:nvPr/>
        </p:nvSpPr>
        <p:spPr>
          <a:xfrm>
            <a:off x="796925" y="4595813"/>
            <a:ext cx="7772400" cy="1500187"/>
          </a:xfrm>
          <a:prstGeom prst="rect">
            <a:avLst/>
          </a:prstGeom>
        </p:spPr>
        <p:txBody>
          <a:bodyPr>
            <a:normAutofit/>
          </a:bodyPr>
          <a:lstStyle/>
          <a:p>
            <a:pPr marL="342900" marR="0" lvl="0" indent="-342900" algn="r" defTabSz="914400" rtl="0" eaLnBrk="1" fontAlgn="auto" latinLnBrk="0" hangingPunct="1">
              <a:lnSpc>
                <a:spcPct val="100000"/>
              </a:lnSpc>
              <a:spcBef>
                <a:spcPct val="20000"/>
              </a:spcBef>
              <a:spcAft>
                <a:spcPts val="0"/>
              </a:spcAft>
              <a:buClrTx/>
              <a:buSzTx/>
              <a:tabLst/>
              <a:defRPr/>
            </a:pPr>
            <a:r>
              <a:rPr lang="en-US" sz="3500" b="1" dirty="0" smtClean="0">
                <a:solidFill>
                  <a:srgbClr val="595959"/>
                </a:solidFill>
              </a:rPr>
              <a:t>Consuming PSHB in Ruby</a:t>
            </a:r>
          </a:p>
          <a:p>
            <a:pPr marL="342900" marR="0" lvl="0" indent="-342900" algn="r" defTabSz="914400" rtl="0" eaLnBrk="1" fontAlgn="auto" latinLnBrk="0" hangingPunct="1">
              <a:lnSpc>
                <a:spcPct val="100000"/>
              </a:lnSpc>
              <a:spcBef>
                <a:spcPct val="20000"/>
              </a:spcBef>
              <a:spcAft>
                <a:spcPts val="0"/>
              </a:spcAft>
              <a:buClrTx/>
              <a:buSzTx/>
              <a:tabLst/>
              <a:defRPr/>
            </a:pPr>
            <a:r>
              <a:rPr lang="en-US" sz="2000" i="1" dirty="0" smtClean="0">
                <a:solidFill>
                  <a:srgbClr val="595959"/>
                </a:solidFill>
              </a:rPr>
              <a:t>gem install </a:t>
            </a:r>
            <a:r>
              <a:rPr lang="en-US" sz="2000" i="1" dirty="0" err="1" smtClean="0">
                <a:solidFill>
                  <a:srgbClr val="595959"/>
                </a:solidFill>
              </a:rPr>
              <a:t>pubsubhubbub</a:t>
            </a:r>
            <a:endParaRPr lang="en-US" sz="2000" i="1" dirty="0" smtClean="0">
              <a:solidFill>
                <a:srgbClr val="595959"/>
              </a:solidFill>
            </a:endParaRPr>
          </a:p>
          <a:p>
            <a:pPr marL="342900" marR="0" lvl="0" indent="-342900" algn="r" defTabSz="914400" rtl="0" eaLnBrk="1" fontAlgn="auto" latinLnBrk="0" hangingPunct="1">
              <a:lnSpc>
                <a:spcPct val="100000"/>
              </a:lnSpc>
              <a:spcBef>
                <a:spcPct val="20000"/>
              </a:spcBef>
              <a:spcAft>
                <a:spcPts val="0"/>
              </a:spcAft>
              <a:buClrTx/>
              <a:buSzTx/>
              <a:tabLst/>
              <a:defRPr/>
            </a:pPr>
            <a:endParaRPr lang="en-US" sz="2000" i="1" dirty="0" smtClean="0">
              <a:solidFill>
                <a:srgbClr val="595959"/>
              </a:solidFill>
            </a:endParaRPr>
          </a:p>
        </p:txBody>
      </p:sp>
      <p:sp>
        <p:nvSpPr>
          <p:cNvPr id="7" name="Rectangle 6"/>
          <p:cNvSpPr/>
          <p:nvPr/>
        </p:nvSpPr>
        <p:spPr>
          <a:xfrm>
            <a:off x="152400" y="762000"/>
            <a:ext cx="9067800" cy="3323987"/>
          </a:xfrm>
          <a:prstGeom prst="rect">
            <a:avLst/>
          </a:prstGeom>
        </p:spPr>
        <p:txBody>
          <a:bodyPr wrap="square">
            <a:spAutoFit/>
          </a:bodyPr>
          <a:lstStyle/>
          <a:p>
            <a:r>
              <a:rPr lang="en-US" sz="1400" dirty="0" smtClean="0">
                <a:solidFill>
                  <a:srgbClr val="FF7800"/>
                </a:solidFill>
                <a:latin typeface="Monaco"/>
                <a:ea typeface="Monaco"/>
                <a:cs typeface="Monaco"/>
              </a:rPr>
              <a:t>require</a:t>
            </a:r>
            <a:r>
              <a:rPr lang="en-US" sz="1400" dirty="0" smtClean="0">
                <a:solidFill>
                  <a:srgbClr val="000000"/>
                </a:solidFill>
                <a:latin typeface="Monaco"/>
                <a:ea typeface="Monaco"/>
                <a:cs typeface="Monaco"/>
              </a:rPr>
              <a:t> </a:t>
            </a:r>
            <a:r>
              <a:rPr lang="en-US" sz="1400" dirty="0" smtClean="0">
                <a:solidFill>
                  <a:srgbClr val="409B1C"/>
                </a:solidFill>
                <a:latin typeface="Monaco"/>
                <a:ea typeface="Monaco"/>
                <a:cs typeface="Monaco"/>
              </a:rPr>
              <a:t>'</a:t>
            </a:r>
            <a:r>
              <a:rPr lang="en-US" sz="1400" dirty="0" err="1" smtClean="0">
                <a:solidFill>
                  <a:srgbClr val="409B1C"/>
                </a:solidFill>
                <a:latin typeface="Monaco"/>
                <a:ea typeface="Monaco"/>
                <a:cs typeface="Monaco"/>
              </a:rPr>
              <a:t>pubsubhubbub</a:t>
            </a:r>
            <a:r>
              <a:rPr lang="en-US" sz="1400" dirty="0" smtClean="0">
                <a:solidFill>
                  <a:srgbClr val="409B1C"/>
                </a:solidFill>
                <a:latin typeface="Monaco"/>
                <a:ea typeface="Monaco"/>
                <a:cs typeface="Monaco"/>
              </a:rPr>
              <a:t>'</a:t>
            </a:r>
            <a:endParaRPr lang="en-US" sz="1400" dirty="0" smtClean="0">
              <a:solidFill>
                <a:srgbClr val="000000"/>
              </a:solidFill>
              <a:latin typeface="Monaco"/>
              <a:ea typeface="Monaco"/>
              <a:cs typeface="Monaco"/>
            </a:endParaRPr>
          </a:p>
          <a:p>
            <a:endParaRPr lang="en-US" sz="1400" dirty="0" smtClean="0">
              <a:solidFill>
                <a:srgbClr val="000000"/>
              </a:solidFill>
              <a:latin typeface="Monaco"/>
              <a:ea typeface="Monaco"/>
              <a:cs typeface="Monaco"/>
            </a:endParaRPr>
          </a:p>
          <a:p>
            <a:r>
              <a:rPr lang="en-US" sz="1400" dirty="0" err="1" smtClean="0">
                <a:solidFill>
                  <a:srgbClr val="3B5BB5"/>
                </a:solidFill>
                <a:latin typeface="Monaco"/>
                <a:ea typeface="Monaco"/>
                <a:cs typeface="Monaco"/>
              </a:rPr>
              <a:t>EventMachine</a:t>
            </a:r>
            <a:r>
              <a:rPr lang="en-US" sz="1400" dirty="0" err="1" smtClean="0">
                <a:solidFill>
                  <a:srgbClr val="000000"/>
                </a:solidFill>
                <a:latin typeface="Monaco"/>
                <a:ea typeface="Monaco"/>
                <a:cs typeface="Monaco"/>
              </a:rPr>
              <a:t>.run</a:t>
            </a:r>
            <a:r>
              <a:rPr lang="en-US" sz="1400" dirty="0" smtClean="0">
                <a:solidFill>
                  <a:srgbClr val="000000"/>
                </a:solidFill>
                <a:latin typeface="Monaco"/>
                <a:ea typeface="Monaco"/>
                <a:cs typeface="Monaco"/>
              </a:rPr>
              <a:t> {</a:t>
            </a:r>
          </a:p>
          <a:p>
            <a:r>
              <a:rPr lang="en-US" sz="1400" dirty="0" smtClean="0">
                <a:solidFill>
                  <a:srgbClr val="000000"/>
                </a:solidFill>
                <a:latin typeface="Monaco"/>
                <a:ea typeface="Monaco"/>
                <a:cs typeface="Monaco"/>
              </a:rPr>
              <a:t>  hub </a:t>
            </a:r>
            <a:r>
              <a:rPr lang="en-US" sz="1400" dirty="0" smtClean="0">
                <a:solidFill>
                  <a:srgbClr val="FF7800"/>
                </a:solidFill>
                <a:latin typeface="Monaco"/>
                <a:ea typeface="Monaco"/>
                <a:cs typeface="Monaco"/>
              </a:rPr>
              <a:t>=</a:t>
            </a:r>
            <a:r>
              <a:rPr lang="en-US" sz="1400" dirty="0" smtClean="0">
                <a:solidFill>
                  <a:srgbClr val="000000"/>
                </a:solidFill>
                <a:latin typeface="Monaco"/>
                <a:ea typeface="Monaco"/>
                <a:cs typeface="Monaco"/>
              </a:rPr>
              <a:t> </a:t>
            </a:r>
            <a:r>
              <a:rPr lang="en-US" sz="1400" dirty="0" err="1" smtClean="0">
                <a:solidFill>
                  <a:srgbClr val="3B5BB5"/>
                </a:solidFill>
                <a:latin typeface="Monaco"/>
                <a:ea typeface="Monaco"/>
                <a:cs typeface="Monaco"/>
              </a:rPr>
              <a:t>EventMachine</a:t>
            </a:r>
            <a:r>
              <a:rPr lang="en-US" sz="1400" dirty="0" err="1" smtClean="0">
                <a:solidFill>
                  <a:srgbClr val="000000"/>
                </a:solidFill>
                <a:latin typeface="Monaco"/>
                <a:ea typeface="Monaco"/>
                <a:cs typeface="Monaco"/>
              </a:rPr>
              <a:t>::</a:t>
            </a:r>
            <a:r>
              <a:rPr lang="en-US" sz="1400" dirty="0" err="1" smtClean="0">
                <a:solidFill>
                  <a:srgbClr val="3B5BB5"/>
                </a:solidFill>
                <a:latin typeface="Monaco"/>
                <a:ea typeface="Monaco"/>
                <a:cs typeface="Monaco"/>
              </a:rPr>
              <a:t>PubSubHubbub</a:t>
            </a:r>
            <a:r>
              <a:rPr lang="en-US" sz="1400" dirty="0" err="1" smtClean="0">
                <a:solidFill>
                  <a:srgbClr val="000000"/>
                </a:solidFill>
                <a:latin typeface="Monaco"/>
                <a:ea typeface="Monaco"/>
                <a:cs typeface="Monaco"/>
              </a:rPr>
              <a:t>.</a:t>
            </a:r>
            <a:r>
              <a:rPr lang="en-US" sz="1400" dirty="0" err="1" smtClean="0">
                <a:solidFill>
                  <a:srgbClr val="FF7800"/>
                </a:solidFill>
                <a:latin typeface="Monaco"/>
                <a:ea typeface="Monaco"/>
                <a:cs typeface="Monaco"/>
              </a:rPr>
              <a:t>new</a:t>
            </a:r>
            <a:r>
              <a:rPr lang="en-US" sz="1400" dirty="0" err="1" smtClean="0">
                <a:solidFill>
                  <a:srgbClr val="000000"/>
                </a:solidFill>
                <a:latin typeface="Monaco"/>
                <a:ea typeface="Monaco"/>
                <a:cs typeface="Monaco"/>
              </a:rPr>
              <a:t>(</a:t>
            </a:r>
            <a:r>
              <a:rPr lang="en-US" sz="1400" dirty="0" err="1" smtClean="0">
                <a:solidFill>
                  <a:srgbClr val="409B1C"/>
                </a:solidFill>
                <a:latin typeface="Monaco"/>
                <a:ea typeface="Monaco"/>
                <a:cs typeface="Monaco"/>
              </a:rPr>
              <a:t>'http://pubsubhubbub.appspot.com/'</a:t>
            </a:r>
            <a:r>
              <a:rPr lang="en-US" sz="1400" dirty="0" smtClean="0">
                <a:solidFill>
                  <a:srgbClr val="000000"/>
                </a:solidFill>
                <a:latin typeface="Monaco"/>
                <a:ea typeface="Monaco"/>
                <a:cs typeface="Monaco"/>
              </a:rPr>
              <a:t>)</a:t>
            </a:r>
          </a:p>
          <a:p>
            <a:r>
              <a:rPr lang="en-US" sz="1400" dirty="0" smtClean="0">
                <a:solidFill>
                  <a:srgbClr val="000000"/>
                </a:solidFill>
                <a:latin typeface="Monaco"/>
                <a:ea typeface="Monaco"/>
                <a:cs typeface="Monaco"/>
              </a:rPr>
              <a:t>  </a:t>
            </a:r>
          </a:p>
          <a:p>
            <a:r>
              <a:rPr lang="en-US" sz="1400" dirty="0" smtClean="0">
                <a:solidFill>
                  <a:srgbClr val="000000"/>
                </a:solidFill>
                <a:latin typeface="Monaco"/>
                <a:ea typeface="Monaco"/>
                <a:cs typeface="Monaco"/>
              </a:rPr>
              <a:t>  </a:t>
            </a:r>
            <a:r>
              <a:rPr lang="en-US" sz="1400" dirty="0" smtClean="0">
                <a:solidFill>
                  <a:srgbClr val="8C868F"/>
                </a:solidFill>
                <a:latin typeface="Monaco"/>
                <a:ea typeface="Monaco"/>
                <a:cs typeface="Monaco"/>
              </a:rPr>
              <a:t># subscribe to real-time notifications</a:t>
            </a:r>
          </a:p>
          <a:p>
            <a:r>
              <a:rPr lang="en-US" sz="1400" dirty="0" smtClean="0">
                <a:solidFill>
                  <a:srgbClr val="000000"/>
                </a:solidFill>
                <a:latin typeface="Monaco"/>
                <a:ea typeface="Monaco"/>
                <a:cs typeface="Monaco"/>
              </a:rPr>
              <a:t>  </a:t>
            </a:r>
            <a:r>
              <a:rPr lang="en-US" sz="1400" dirty="0" err="1" smtClean="0">
                <a:solidFill>
                  <a:srgbClr val="000000"/>
                </a:solidFill>
                <a:latin typeface="Monaco"/>
                <a:ea typeface="Monaco"/>
                <a:cs typeface="Monaco"/>
              </a:rPr>
              <a:t>hub.subscribe</a:t>
            </a:r>
            <a:r>
              <a:rPr lang="en-US" sz="1400" dirty="0" smtClean="0">
                <a:solidFill>
                  <a:srgbClr val="000000"/>
                </a:solidFill>
                <a:latin typeface="Monaco"/>
                <a:ea typeface="Monaco"/>
                <a:cs typeface="Monaco"/>
              </a:rPr>
              <a:t> </a:t>
            </a:r>
            <a:r>
              <a:rPr lang="en-US" sz="1400" dirty="0" smtClean="0">
                <a:solidFill>
                  <a:srgbClr val="409B1C"/>
                </a:solidFill>
                <a:latin typeface="Monaco"/>
                <a:ea typeface="Monaco"/>
                <a:cs typeface="Monaco"/>
              </a:rPr>
              <a:t>"http://</a:t>
            </a:r>
            <a:r>
              <a:rPr lang="en-US" sz="1400" dirty="0" err="1" smtClean="0">
                <a:solidFill>
                  <a:srgbClr val="409B1C"/>
                </a:solidFill>
                <a:latin typeface="Monaco"/>
                <a:ea typeface="Monaco"/>
                <a:cs typeface="Monaco"/>
              </a:rPr>
              <a:t>blog.yoursite.com/atom.xml</a:t>
            </a:r>
            <a:r>
              <a:rPr lang="en-US" sz="1400" dirty="0" smtClean="0">
                <a:solidFill>
                  <a:srgbClr val="409B1C"/>
                </a:solidFill>
                <a:latin typeface="Monaco"/>
                <a:ea typeface="Monaco"/>
                <a:cs typeface="Monaco"/>
              </a:rPr>
              <a:t>"</a:t>
            </a:r>
            <a:r>
              <a:rPr lang="en-US" sz="1400" dirty="0" smtClean="0">
                <a:solidFill>
                  <a:srgbClr val="000000"/>
                </a:solidFill>
                <a:latin typeface="Monaco"/>
                <a:ea typeface="Monaco"/>
                <a:cs typeface="Monaco"/>
              </a:rPr>
              <a:t>, </a:t>
            </a:r>
            <a:r>
              <a:rPr lang="en-US" sz="1400" dirty="0" smtClean="0">
                <a:solidFill>
                  <a:srgbClr val="409B1C"/>
                </a:solidFill>
                <a:latin typeface="Monaco"/>
                <a:ea typeface="Monaco"/>
                <a:cs typeface="Monaco"/>
              </a:rPr>
              <a:t>"http://</a:t>
            </a:r>
            <a:r>
              <a:rPr lang="en-US" sz="1400" dirty="0" err="1" smtClean="0">
                <a:solidFill>
                  <a:srgbClr val="409B1C"/>
                </a:solidFill>
                <a:latin typeface="Monaco"/>
                <a:ea typeface="Monaco"/>
                <a:cs typeface="Monaco"/>
              </a:rPr>
              <a:t>yourhub.com</a:t>
            </a:r>
            <a:r>
              <a:rPr lang="en-US" sz="1400" dirty="0" smtClean="0">
                <a:solidFill>
                  <a:srgbClr val="409B1C"/>
                </a:solidFill>
                <a:latin typeface="Monaco"/>
                <a:ea typeface="Monaco"/>
                <a:cs typeface="Monaco"/>
              </a:rPr>
              <a:t>/hubbub”</a:t>
            </a:r>
            <a:endParaRPr lang="en-US" sz="1400" dirty="0" smtClean="0">
              <a:solidFill>
                <a:srgbClr val="000000"/>
              </a:solidFill>
              <a:latin typeface="Monaco"/>
              <a:ea typeface="Monaco"/>
              <a:cs typeface="Monaco"/>
            </a:endParaRPr>
          </a:p>
          <a:p>
            <a:r>
              <a:rPr lang="en-US" sz="1400" dirty="0" smtClean="0">
                <a:solidFill>
                  <a:srgbClr val="000000"/>
                </a:solidFill>
                <a:latin typeface="Monaco"/>
                <a:ea typeface="Monaco"/>
                <a:cs typeface="Monaco"/>
              </a:rPr>
              <a:t>  </a:t>
            </a:r>
          </a:p>
          <a:p>
            <a:r>
              <a:rPr lang="en-US" sz="1400" dirty="0" smtClean="0">
                <a:solidFill>
                  <a:srgbClr val="000000"/>
                </a:solidFill>
                <a:latin typeface="Monaco"/>
                <a:ea typeface="Monaco"/>
                <a:cs typeface="Monaco"/>
              </a:rPr>
              <a:t>  </a:t>
            </a:r>
            <a:r>
              <a:rPr lang="en-US" sz="1400" dirty="0" smtClean="0">
                <a:solidFill>
                  <a:srgbClr val="D9D9D9"/>
                </a:solidFill>
                <a:latin typeface="Monaco"/>
                <a:ea typeface="Monaco"/>
                <a:cs typeface="Monaco"/>
              </a:rPr>
              <a:t># unsubscribe </a:t>
            </a:r>
          </a:p>
          <a:p>
            <a:r>
              <a:rPr lang="en-US" sz="1400" dirty="0" smtClean="0">
                <a:solidFill>
                  <a:srgbClr val="D9D9D9"/>
                </a:solidFill>
                <a:latin typeface="Monaco"/>
                <a:ea typeface="Monaco"/>
                <a:cs typeface="Monaco"/>
              </a:rPr>
              <a:t>  </a:t>
            </a:r>
            <a:r>
              <a:rPr lang="en-US" sz="1400" dirty="0" err="1" smtClean="0">
                <a:solidFill>
                  <a:srgbClr val="D9D9D9"/>
                </a:solidFill>
                <a:latin typeface="Monaco"/>
                <a:ea typeface="Monaco"/>
                <a:cs typeface="Monaco"/>
              </a:rPr>
              <a:t>hub.unsubscribe</a:t>
            </a:r>
            <a:r>
              <a:rPr lang="en-US" sz="1400" dirty="0" smtClean="0">
                <a:solidFill>
                  <a:srgbClr val="D9D9D9"/>
                </a:solidFill>
                <a:latin typeface="Monaco"/>
                <a:ea typeface="Monaco"/>
                <a:cs typeface="Monaco"/>
              </a:rPr>
              <a:t> "http://</a:t>
            </a:r>
            <a:r>
              <a:rPr lang="en-US" sz="1400" dirty="0" err="1" smtClean="0">
                <a:solidFill>
                  <a:srgbClr val="D9D9D9"/>
                </a:solidFill>
                <a:latin typeface="Monaco"/>
                <a:ea typeface="Monaco"/>
                <a:cs typeface="Monaco"/>
              </a:rPr>
              <a:t>blog.yoursite.com/atom.xml</a:t>
            </a:r>
            <a:r>
              <a:rPr lang="en-US" sz="1400" dirty="0" smtClean="0">
                <a:solidFill>
                  <a:srgbClr val="D9D9D9"/>
                </a:solidFill>
                <a:latin typeface="Monaco"/>
                <a:ea typeface="Monaco"/>
                <a:cs typeface="Monaco"/>
              </a:rPr>
              <a:t>", "http://</a:t>
            </a:r>
            <a:r>
              <a:rPr lang="en-US" sz="1400" dirty="0" err="1" smtClean="0">
                <a:solidFill>
                  <a:srgbClr val="D9D9D9"/>
                </a:solidFill>
                <a:latin typeface="Monaco"/>
                <a:ea typeface="Monaco"/>
                <a:cs typeface="Monaco"/>
              </a:rPr>
              <a:t>yourhub.com</a:t>
            </a:r>
            <a:r>
              <a:rPr lang="en-US" sz="1400" dirty="0" smtClean="0">
                <a:solidFill>
                  <a:srgbClr val="D9D9D9"/>
                </a:solidFill>
                <a:latin typeface="Monaco"/>
                <a:ea typeface="Monaco"/>
                <a:cs typeface="Monaco"/>
              </a:rPr>
              <a:t>/hubbub”</a:t>
            </a:r>
          </a:p>
          <a:p>
            <a:r>
              <a:rPr lang="en-US" sz="1400" dirty="0" smtClean="0">
                <a:solidFill>
                  <a:srgbClr val="D9D9D9"/>
                </a:solidFill>
                <a:latin typeface="Monaco"/>
                <a:ea typeface="Monaco"/>
                <a:cs typeface="Monaco"/>
              </a:rPr>
              <a:t>  </a:t>
            </a:r>
          </a:p>
          <a:p>
            <a:r>
              <a:rPr lang="en-US" sz="1400" dirty="0" smtClean="0">
                <a:solidFill>
                  <a:srgbClr val="D9D9D9"/>
                </a:solidFill>
                <a:latin typeface="Monaco"/>
                <a:ea typeface="Monaco"/>
                <a:cs typeface="Monaco"/>
              </a:rPr>
              <a:t>  </a:t>
            </a:r>
            <a:r>
              <a:rPr lang="en-US" sz="1400" dirty="0" err="1" smtClean="0">
                <a:solidFill>
                  <a:srgbClr val="D9D9D9"/>
                </a:solidFill>
                <a:latin typeface="Monaco"/>
                <a:ea typeface="Monaco"/>
                <a:cs typeface="Monaco"/>
              </a:rPr>
              <a:t>hub.callback</a:t>
            </a:r>
            <a:r>
              <a:rPr lang="en-US" sz="1400" dirty="0" smtClean="0">
                <a:solidFill>
                  <a:srgbClr val="D9D9D9"/>
                </a:solidFill>
                <a:latin typeface="Monaco"/>
                <a:ea typeface="Monaco"/>
                <a:cs typeface="Monaco"/>
              </a:rPr>
              <a:t> { puts "Processed" }</a:t>
            </a:r>
          </a:p>
          <a:p>
            <a:r>
              <a:rPr lang="en-US" sz="1400" dirty="0" smtClean="0">
                <a:solidFill>
                  <a:srgbClr val="D9D9D9"/>
                </a:solidFill>
                <a:latin typeface="Monaco"/>
                <a:ea typeface="Monaco"/>
                <a:cs typeface="Monaco"/>
              </a:rPr>
              <a:t>  </a:t>
            </a:r>
            <a:r>
              <a:rPr lang="en-US" sz="1400" dirty="0" err="1" smtClean="0">
                <a:solidFill>
                  <a:srgbClr val="D9D9D9"/>
                </a:solidFill>
                <a:latin typeface="Monaco"/>
                <a:ea typeface="Monaco"/>
                <a:cs typeface="Monaco"/>
              </a:rPr>
              <a:t>hub.errback</a:t>
            </a:r>
            <a:r>
              <a:rPr lang="en-US" sz="1400" dirty="0" smtClean="0">
                <a:solidFill>
                  <a:srgbClr val="D9D9D9"/>
                </a:solidFill>
                <a:latin typeface="Monaco"/>
                <a:ea typeface="Monaco"/>
                <a:cs typeface="Monaco"/>
              </a:rPr>
              <a:t>  { puts "Error! " + </a:t>
            </a:r>
            <a:r>
              <a:rPr lang="en-US" sz="1400" dirty="0" err="1" smtClean="0">
                <a:solidFill>
                  <a:srgbClr val="D9D9D9"/>
                </a:solidFill>
                <a:latin typeface="Monaco"/>
                <a:ea typeface="Monaco"/>
                <a:cs typeface="Monaco"/>
              </a:rPr>
              <a:t>hub.response_header.status.to_s</a:t>
            </a:r>
            <a:r>
              <a:rPr lang="en-US" sz="1400" dirty="0" smtClean="0">
                <a:solidFill>
                  <a:srgbClr val="D9D9D9"/>
                </a:solidFill>
                <a:latin typeface="Monaco"/>
                <a:ea typeface="Monaco"/>
                <a:cs typeface="Monaco"/>
              </a:rPr>
              <a:t> }</a:t>
            </a:r>
          </a:p>
          <a:p>
            <a:r>
              <a:rPr lang="en-US" sz="1400" dirty="0" smtClean="0">
                <a:solidFill>
                  <a:srgbClr val="000000"/>
                </a:solidFill>
                <a:latin typeface="Monaco"/>
                <a:ea typeface="Monaco"/>
                <a:cs typeface="Monaco"/>
              </a:rPr>
              <a:t>}</a:t>
            </a:r>
          </a:p>
          <a:p>
            <a:endParaRPr lang="en-US" sz="1400" dirty="0" smtClean="0">
              <a:solidFill>
                <a:srgbClr val="000000"/>
              </a:solidFill>
              <a:latin typeface="Monaco"/>
              <a:ea typeface="Monaco"/>
              <a:cs typeface="Monaco"/>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14" name="Text Placeholder 1"/>
          <p:cNvSpPr txBox="1">
            <a:spLocks/>
          </p:cNvSpPr>
          <p:nvPr/>
        </p:nvSpPr>
        <p:spPr>
          <a:xfrm>
            <a:off x="796925" y="4595813"/>
            <a:ext cx="7772400" cy="1500187"/>
          </a:xfrm>
          <a:prstGeom prst="rect">
            <a:avLst/>
          </a:prstGeom>
        </p:spPr>
        <p:txBody>
          <a:bodyPr>
            <a:normAutofit/>
          </a:bodyPr>
          <a:lstStyle/>
          <a:p>
            <a:pPr marL="342900" marR="0" lvl="0" indent="-342900" algn="r" defTabSz="914400" rtl="0" eaLnBrk="1" fontAlgn="auto" latinLnBrk="0" hangingPunct="1">
              <a:lnSpc>
                <a:spcPct val="100000"/>
              </a:lnSpc>
              <a:spcBef>
                <a:spcPct val="20000"/>
              </a:spcBef>
              <a:spcAft>
                <a:spcPts val="0"/>
              </a:spcAft>
              <a:buClrTx/>
              <a:buSzTx/>
              <a:tabLst/>
              <a:defRPr/>
            </a:pPr>
            <a:r>
              <a:rPr lang="en-US" sz="3500" b="1" dirty="0" smtClean="0">
                <a:solidFill>
                  <a:srgbClr val="595959"/>
                </a:solidFill>
              </a:rPr>
              <a:t>Consuming PSHB in Ruby</a:t>
            </a:r>
          </a:p>
          <a:p>
            <a:pPr marL="342900" marR="0" lvl="0" indent="-342900" algn="r" defTabSz="914400" rtl="0" eaLnBrk="1" fontAlgn="auto" latinLnBrk="0" hangingPunct="1">
              <a:lnSpc>
                <a:spcPct val="100000"/>
              </a:lnSpc>
              <a:spcBef>
                <a:spcPct val="20000"/>
              </a:spcBef>
              <a:spcAft>
                <a:spcPts val="0"/>
              </a:spcAft>
              <a:buClrTx/>
              <a:buSzTx/>
              <a:tabLst/>
              <a:defRPr/>
            </a:pPr>
            <a:r>
              <a:rPr lang="en-US" sz="2000" i="1" dirty="0" smtClean="0">
                <a:solidFill>
                  <a:srgbClr val="595959"/>
                </a:solidFill>
              </a:rPr>
              <a:t>gem install </a:t>
            </a:r>
            <a:r>
              <a:rPr lang="en-US" sz="2000" i="1" dirty="0" err="1" smtClean="0">
                <a:solidFill>
                  <a:srgbClr val="595959"/>
                </a:solidFill>
              </a:rPr>
              <a:t>pubsubhubbub</a:t>
            </a:r>
            <a:endParaRPr lang="en-US" sz="2000" i="1" dirty="0" smtClean="0">
              <a:solidFill>
                <a:srgbClr val="595959"/>
              </a:solidFill>
            </a:endParaRPr>
          </a:p>
          <a:p>
            <a:pPr marL="342900" marR="0" lvl="0" indent="-342900" algn="r" defTabSz="914400" rtl="0" eaLnBrk="1" fontAlgn="auto" latinLnBrk="0" hangingPunct="1">
              <a:lnSpc>
                <a:spcPct val="100000"/>
              </a:lnSpc>
              <a:spcBef>
                <a:spcPct val="20000"/>
              </a:spcBef>
              <a:spcAft>
                <a:spcPts val="0"/>
              </a:spcAft>
              <a:buClrTx/>
              <a:buSzTx/>
              <a:tabLst/>
              <a:defRPr/>
            </a:pPr>
            <a:endParaRPr lang="en-US" sz="2000" i="1" dirty="0" smtClean="0">
              <a:solidFill>
                <a:srgbClr val="595959"/>
              </a:solidFill>
            </a:endParaRPr>
          </a:p>
        </p:txBody>
      </p:sp>
      <p:sp>
        <p:nvSpPr>
          <p:cNvPr id="7" name="Rectangle 6"/>
          <p:cNvSpPr/>
          <p:nvPr/>
        </p:nvSpPr>
        <p:spPr>
          <a:xfrm>
            <a:off x="152400" y="762000"/>
            <a:ext cx="9067800" cy="3323987"/>
          </a:xfrm>
          <a:prstGeom prst="rect">
            <a:avLst/>
          </a:prstGeom>
        </p:spPr>
        <p:txBody>
          <a:bodyPr wrap="square">
            <a:spAutoFit/>
          </a:bodyPr>
          <a:lstStyle/>
          <a:p>
            <a:r>
              <a:rPr lang="en-US" sz="1400" dirty="0" smtClean="0">
                <a:solidFill>
                  <a:srgbClr val="FF7800"/>
                </a:solidFill>
                <a:latin typeface="Monaco"/>
                <a:ea typeface="Monaco"/>
                <a:cs typeface="Monaco"/>
              </a:rPr>
              <a:t>require</a:t>
            </a:r>
            <a:r>
              <a:rPr lang="en-US" sz="1400" dirty="0" smtClean="0">
                <a:solidFill>
                  <a:srgbClr val="000000"/>
                </a:solidFill>
                <a:latin typeface="Monaco"/>
                <a:ea typeface="Monaco"/>
                <a:cs typeface="Monaco"/>
              </a:rPr>
              <a:t> </a:t>
            </a:r>
            <a:r>
              <a:rPr lang="en-US" sz="1400" dirty="0" smtClean="0">
                <a:solidFill>
                  <a:srgbClr val="409B1C"/>
                </a:solidFill>
                <a:latin typeface="Monaco"/>
                <a:ea typeface="Monaco"/>
                <a:cs typeface="Monaco"/>
              </a:rPr>
              <a:t>'</a:t>
            </a:r>
            <a:r>
              <a:rPr lang="en-US" sz="1400" dirty="0" err="1" smtClean="0">
                <a:solidFill>
                  <a:srgbClr val="409B1C"/>
                </a:solidFill>
                <a:latin typeface="Monaco"/>
                <a:ea typeface="Monaco"/>
                <a:cs typeface="Monaco"/>
              </a:rPr>
              <a:t>pubsubhubbub</a:t>
            </a:r>
            <a:r>
              <a:rPr lang="en-US" sz="1400" dirty="0" smtClean="0">
                <a:solidFill>
                  <a:srgbClr val="409B1C"/>
                </a:solidFill>
                <a:latin typeface="Monaco"/>
                <a:ea typeface="Monaco"/>
                <a:cs typeface="Monaco"/>
              </a:rPr>
              <a:t>'</a:t>
            </a:r>
            <a:endParaRPr lang="en-US" sz="1400" dirty="0" smtClean="0">
              <a:solidFill>
                <a:srgbClr val="000000"/>
              </a:solidFill>
              <a:latin typeface="Monaco"/>
              <a:ea typeface="Monaco"/>
              <a:cs typeface="Monaco"/>
            </a:endParaRPr>
          </a:p>
          <a:p>
            <a:endParaRPr lang="en-US" sz="1400" dirty="0" smtClean="0">
              <a:solidFill>
                <a:srgbClr val="000000"/>
              </a:solidFill>
              <a:latin typeface="Monaco"/>
              <a:ea typeface="Monaco"/>
              <a:cs typeface="Monaco"/>
            </a:endParaRPr>
          </a:p>
          <a:p>
            <a:r>
              <a:rPr lang="en-US" sz="1400" dirty="0" err="1" smtClean="0">
                <a:solidFill>
                  <a:srgbClr val="3B5BB5"/>
                </a:solidFill>
                <a:latin typeface="Monaco"/>
                <a:ea typeface="Monaco"/>
                <a:cs typeface="Monaco"/>
              </a:rPr>
              <a:t>EventMachine</a:t>
            </a:r>
            <a:r>
              <a:rPr lang="en-US" sz="1400" dirty="0" err="1" smtClean="0">
                <a:solidFill>
                  <a:srgbClr val="000000"/>
                </a:solidFill>
                <a:latin typeface="Monaco"/>
                <a:ea typeface="Monaco"/>
                <a:cs typeface="Monaco"/>
              </a:rPr>
              <a:t>.run</a:t>
            </a:r>
            <a:r>
              <a:rPr lang="en-US" sz="1400" dirty="0" smtClean="0">
                <a:solidFill>
                  <a:srgbClr val="000000"/>
                </a:solidFill>
                <a:latin typeface="Monaco"/>
                <a:ea typeface="Monaco"/>
                <a:cs typeface="Monaco"/>
              </a:rPr>
              <a:t> {</a:t>
            </a:r>
          </a:p>
          <a:p>
            <a:r>
              <a:rPr lang="en-US" sz="1400" dirty="0" smtClean="0">
                <a:solidFill>
                  <a:srgbClr val="000000"/>
                </a:solidFill>
                <a:latin typeface="Monaco"/>
                <a:ea typeface="Monaco"/>
                <a:cs typeface="Monaco"/>
              </a:rPr>
              <a:t>  hub </a:t>
            </a:r>
            <a:r>
              <a:rPr lang="en-US" sz="1400" dirty="0" smtClean="0">
                <a:solidFill>
                  <a:srgbClr val="FF7800"/>
                </a:solidFill>
                <a:latin typeface="Monaco"/>
                <a:ea typeface="Monaco"/>
                <a:cs typeface="Monaco"/>
              </a:rPr>
              <a:t>=</a:t>
            </a:r>
            <a:r>
              <a:rPr lang="en-US" sz="1400" dirty="0" smtClean="0">
                <a:solidFill>
                  <a:srgbClr val="000000"/>
                </a:solidFill>
                <a:latin typeface="Monaco"/>
                <a:ea typeface="Monaco"/>
                <a:cs typeface="Monaco"/>
              </a:rPr>
              <a:t> </a:t>
            </a:r>
            <a:r>
              <a:rPr lang="en-US" sz="1400" dirty="0" err="1" smtClean="0">
                <a:solidFill>
                  <a:srgbClr val="3B5BB5"/>
                </a:solidFill>
                <a:latin typeface="Monaco"/>
                <a:ea typeface="Monaco"/>
                <a:cs typeface="Monaco"/>
              </a:rPr>
              <a:t>EventMachine</a:t>
            </a:r>
            <a:r>
              <a:rPr lang="en-US" sz="1400" dirty="0" err="1" smtClean="0">
                <a:solidFill>
                  <a:srgbClr val="000000"/>
                </a:solidFill>
                <a:latin typeface="Monaco"/>
                <a:ea typeface="Monaco"/>
                <a:cs typeface="Monaco"/>
              </a:rPr>
              <a:t>::</a:t>
            </a:r>
            <a:r>
              <a:rPr lang="en-US" sz="1400" dirty="0" err="1" smtClean="0">
                <a:solidFill>
                  <a:srgbClr val="3B5BB5"/>
                </a:solidFill>
                <a:latin typeface="Monaco"/>
                <a:ea typeface="Monaco"/>
                <a:cs typeface="Monaco"/>
              </a:rPr>
              <a:t>PubSubHubbub</a:t>
            </a:r>
            <a:r>
              <a:rPr lang="en-US" sz="1400" dirty="0" err="1" smtClean="0">
                <a:solidFill>
                  <a:srgbClr val="000000"/>
                </a:solidFill>
                <a:latin typeface="Monaco"/>
                <a:ea typeface="Monaco"/>
                <a:cs typeface="Monaco"/>
              </a:rPr>
              <a:t>.</a:t>
            </a:r>
            <a:r>
              <a:rPr lang="en-US" sz="1400" dirty="0" err="1" smtClean="0">
                <a:solidFill>
                  <a:srgbClr val="FF7800"/>
                </a:solidFill>
                <a:latin typeface="Monaco"/>
                <a:ea typeface="Monaco"/>
                <a:cs typeface="Monaco"/>
              </a:rPr>
              <a:t>new</a:t>
            </a:r>
            <a:r>
              <a:rPr lang="en-US" sz="1400" dirty="0" err="1" smtClean="0">
                <a:solidFill>
                  <a:srgbClr val="000000"/>
                </a:solidFill>
                <a:latin typeface="Monaco"/>
                <a:ea typeface="Monaco"/>
                <a:cs typeface="Monaco"/>
              </a:rPr>
              <a:t>(</a:t>
            </a:r>
            <a:r>
              <a:rPr lang="en-US" sz="1400" dirty="0" err="1" smtClean="0">
                <a:solidFill>
                  <a:srgbClr val="409B1C"/>
                </a:solidFill>
                <a:latin typeface="Monaco"/>
                <a:ea typeface="Monaco"/>
                <a:cs typeface="Monaco"/>
              </a:rPr>
              <a:t>'http://pubsubhubbub.appspot.com/'</a:t>
            </a:r>
            <a:r>
              <a:rPr lang="en-US" sz="1400" dirty="0" smtClean="0">
                <a:solidFill>
                  <a:srgbClr val="000000"/>
                </a:solidFill>
                <a:latin typeface="Monaco"/>
                <a:ea typeface="Monaco"/>
                <a:cs typeface="Monaco"/>
              </a:rPr>
              <a:t>)</a:t>
            </a:r>
          </a:p>
          <a:p>
            <a:r>
              <a:rPr lang="en-US" sz="1400" dirty="0" smtClean="0">
                <a:solidFill>
                  <a:srgbClr val="000000"/>
                </a:solidFill>
                <a:latin typeface="Monaco"/>
                <a:ea typeface="Monaco"/>
                <a:cs typeface="Monaco"/>
              </a:rPr>
              <a:t>  </a:t>
            </a:r>
          </a:p>
          <a:p>
            <a:r>
              <a:rPr lang="en-US" sz="1400" dirty="0" smtClean="0">
                <a:solidFill>
                  <a:srgbClr val="000000"/>
                </a:solidFill>
                <a:latin typeface="Monaco"/>
                <a:ea typeface="Monaco"/>
                <a:cs typeface="Monaco"/>
              </a:rPr>
              <a:t>  </a:t>
            </a:r>
            <a:r>
              <a:rPr lang="en-US" sz="1400" dirty="0" smtClean="0">
                <a:solidFill>
                  <a:srgbClr val="D9D9D9"/>
                </a:solidFill>
                <a:latin typeface="Monaco"/>
                <a:ea typeface="Monaco"/>
                <a:cs typeface="Monaco"/>
              </a:rPr>
              <a:t># subscribe to real-time notifications</a:t>
            </a:r>
          </a:p>
          <a:p>
            <a:r>
              <a:rPr lang="en-US" sz="1400" dirty="0" smtClean="0">
                <a:solidFill>
                  <a:srgbClr val="D9D9D9"/>
                </a:solidFill>
                <a:latin typeface="Monaco"/>
                <a:ea typeface="Monaco"/>
                <a:cs typeface="Monaco"/>
              </a:rPr>
              <a:t>  </a:t>
            </a:r>
            <a:r>
              <a:rPr lang="en-US" sz="1400" dirty="0" err="1" smtClean="0">
                <a:solidFill>
                  <a:srgbClr val="D9D9D9"/>
                </a:solidFill>
                <a:latin typeface="Monaco"/>
                <a:ea typeface="Monaco"/>
                <a:cs typeface="Monaco"/>
              </a:rPr>
              <a:t>hub.subscribe</a:t>
            </a:r>
            <a:r>
              <a:rPr lang="en-US" sz="1400" dirty="0" smtClean="0">
                <a:solidFill>
                  <a:srgbClr val="D9D9D9"/>
                </a:solidFill>
                <a:latin typeface="Monaco"/>
                <a:ea typeface="Monaco"/>
                <a:cs typeface="Monaco"/>
              </a:rPr>
              <a:t> "http://</a:t>
            </a:r>
            <a:r>
              <a:rPr lang="en-US" sz="1400" dirty="0" err="1" smtClean="0">
                <a:solidFill>
                  <a:srgbClr val="D9D9D9"/>
                </a:solidFill>
                <a:latin typeface="Monaco"/>
                <a:ea typeface="Monaco"/>
                <a:cs typeface="Monaco"/>
              </a:rPr>
              <a:t>blog.yoursite.com/atom.xml</a:t>
            </a:r>
            <a:r>
              <a:rPr lang="en-US" sz="1400" dirty="0" smtClean="0">
                <a:solidFill>
                  <a:srgbClr val="D9D9D9"/>
                </a:solidFill>
                <a:latin typeface="Monaco"/>
                <a:ea typeface="Monaco"/>
                <a:cs typeface="Monaco"/>
              </a:rPr>
              <a:t>", "http://</a:t>
            </a:r>
            <a:r>
              <a:rPr lang="en-US" sz="1400" dirty="0" err="1" smtClean="0">
                <a:solidFill>
                  <a:srgbClr val="D9D9D9"/>
                </a:solidFill>
                <a:latin typeface="Monaco"/>
                <a:ea typeface="Monaco"/>
                <a:cs typeface="Monaco"/>
              </a:rPr>
              <a:t>yourhub.com</a:t>
            </a:r>
            <a:r>
              <a:rPr lang="en-US" sz="1400" dirty="0" smtClean="0">
                <a:solidFill>
                  <a:srgbClr val="D9D9D9"/>
                </a:solidFill>
                <a:latin typeface="Monaco"/>
                <a:ea typeface="Monaco"/>
                <a:cs typeface="Monaco"/>
              </a:rPr>
              <a:t>/hubbub”</a:t>
            </a:r>
          </a:p>
          <a:p>
            <a:r>
              <a:rPr lang="en-US" sz="1400" dirty="0" smtClean="0">
                <a:solidFill>
                  <a:srgbClr val="000000"/>
                </a:solidFill>
                <a:latin typeface="Monaco"/>
                <a:ea typeface="Monaco"/>
                <a:cs typeface="Monaco"/>
              </a:rPr>
              <a:t>  </a:t>
            </a:r>
          </a:p>
          <a:p>
            <a:r>
              <a:rPr lang="en-US" sz="1400" dirty="0" smtClean="0">
                <a:solidFill>
                  <a:srgbClr val="000000"/>
                </a:solidFill>
                <a:latin typeface="Monaco"/>
                <a:ea typeface="Monaco"/>
                <a:cs typeface="Monaco"/>
              </a:rPr>
              <a:t>  </a:t>
            </a:r>
            <a:r>
              <a:rPr lang="en-US" sz="1400" dirty="0" smtClean="0">
                <a:solidFill>
                  <a:srgbClr val="8C868F"/>
                </a:solidFill>
                <a:latin typeface="Monaco"/>
                <a:ea typeface="Monaco"/>
                <a:cs typeface="Monaco"/>
              </a:rPr>
              <a:t># unsubscribe </a:t>
            </a:r>
          </a:p>
          <a:p>
            <a:r>
              <a:rPr lang="en-US" sz="1400" dirty="0" smtClean="0">
                <a:solidFill>
                  <a:srgbClr val="000000"/>
                </a:solidFill>
                <a:latin typeface="Monaco"/>
                <a:ea typeface="Monaco"/>
                <a:cs typeface="Monaco"/>
              </a:rPr>
              <a:t>  </a:t>
            </a:r>
            <a:r>
              <a:rPr lang="en-US" sz="1400" dirty="0" err="1" smtClean="0">
                <a:solidFill>
                  <a:srgbClr val="000000"/>
                </a:solidFill>
                <a:latin typeface="Monaco"/>
                <a:ea typeface="Monaco"/>
                <a:cs typeface="Monaco"/>
              </a:rPr>
              <a:t>hub.unsubscribe</a:t>
            </a:r>
            <a:r>
              <a:rPr lang="en-US" sz="1400" dirty="0" smtClean="0">
                <a:solidFill>
                  <a:srgbClr val="000000"/>
                </a:solidFill>
                <a:latin typeface="Monaco"/>
                <a:ea typeface="Monaco"/>
                <a:cs typeface="Monaco"/>
              </a:rPr>
              <a:t> </a:t>
            </a:r>
            <a:r>
              <a:rPr lang="en-US" sz="1400" dirty="0" smtClean="0">
                <a:solidFill>
                  <a:srgbClr val="409B1C"/>
                </a:solidFill>
                <a:latin typeface="Monaco"/>
                <a:ea typeface="Monaco"/>
                <a:cs typeface="Monaco"/>
              </a:rPr>
              <a:t>"http://</a:t>
            </a:r>
            <a:r>
              <a:rPr lang="en-US" sz="1400" dirty="0" err="1" smtClean="0">
                <a:solidFill>
                  <a:srgbClr val="409B1C"/>
                </a:solidFill>
                <a:latin typeface="Monaco"/>
                <a:ea typeface="Monaco"/>
                <a:cs typeface="Monaco"/>
              </a:rPr>
              <a:t>blog.yoursite.com/atom.xml</a:t>
            </a:r>
            <a:r>
              <a:rPr lang="en-US" sz="1400" dirty="0" smtClean="0">
                <a:solidFill>
                  <a:srgbClr val="409B1C"/>
                </a:solidFill>
                <a:latin typeface="Monaco"/>
                <a:ea typeface="Monaco"/>
                <a:cs typeface="Monaco"/>
              </a:rPr>
              <a:t>"</a:t>
            </a:r>
            <a:r>
              <a:rPr lang="en-US" sz="1400" dirty="0" smtClean="0">
                <a:solidFill>
                  <a:srgbClr val="000000"/>
                </a:solidFill>
                <a:latin typeface="Monaco"/>
                <a:ea typeface="Monaco"/>
                <a:cs typeface="Monaco"/>
              </a:rPr>
              <a:t>, </a:t>
            </a:r>
            <a:r>
              <a:rPr lang="en-US" sz="1400" dirty="0" smtClean="0">
                <a:solidFill>
                  <a:srgbClr val="409B1C"/>
                </a:solidFill>
                <a:latin typeface="Monaco"/>
                <a:ea typeface="Monaco"/>
                <a:cs typeface="Monaco"/>
              </a:rPr>
              <a:t>"http://</a:t>
            </a:r>
            <a:r>
              <a:rPr lang="en-US" sz="1400" dirty="0" err="1" smtClean="0">
                <a:solidFill>
                  <a:srgbClr val="409B1C"/>
                </a:solidFill>
                <a:latin typeface="Monaco"/>
                <a:ea typeface="Monaco"/>
                <a:cs typeface="Monaco"/>
              </a:rPr>
              <a:t>yourhub.com</a:t>
            </a:r>
            <a:r>
              <a:rPr lang="en-US" sz="1400" dirty="0" smtClean="0">
                <a:solidFill>
                  <a:srgbClr val="409B1C"/>
                </a:solidFill>
                <a:latin typeface="Monaco"/>
                <a:ea typeface="Monaco"/>
                <a:cs typeface="Monaco"/>
              </a:rPr>
              <a:t>/hubbub”</a:t>
            </a:r>
            <a:endParaRPr lang="en-US" sz="1400" dirty="0" smtClean="0">
              <a:solidFill>
                <a:srgbClr val="000000"/>
              </a:solidFill>
              <a:latin typeface="Monaco"/>
              <a:ea typeface="Monaco"/>
              <a:cs typeface="Monaco"/>
            </a:endParaRPr>
          </a:p>
          <a:p>
            <a:r>
              <a:rPr lang="en-US" sz="1400" dirty="0" smtClean="0">
                <a:solidFill>
                  <a:srgbClr val="000000"/>
                </a:solidFill>
                <a:latin typeface="Monaco"/>
                <a:ea typeface="Monaco"/>
                <a:cs typeface="Monaco"/>
              </a:rPr>
              <a:t>  </a:t>
            </a:r>
          </a:p>
          <a:p>
            <a:r>
              <a:rPr lang="en-US" sz="1400" dirty="0" smtClean="0">
                <a:solidFill>
                  <a:srgbClr val="000000"/>
                </a:solidFill>
                <a:latin typeface="Monaco"/>
                <a:ea typeface="Monaco"/>
                <a:cs typeface="Monaco"/>
              </a:rPr>
              <a:t>  </a:t>
            </a:r>
            <a:r>
              <a:rPr lang="en-US" sz="1400" dirty="0" err="1" smtClean="0">
                <a:solidFill>
                  <a:srgbClr val="D9D9D9"/>
                </a:solidFill>
                <a:latin typeface="Monaco"/>
                <a:ea typeface="Monaco"/>
                <a:cs typeface="Monaco"/>
              </a:rPr>
              <a:t>hub.callback</a:t>
            </a:r>
            <a:r>
              <a:rPr lang="en-US" sz="1400" dirty="0" smtClean="0">
                <a:solidFill>
                  <a:srgbClr val="D9D9D9"/>
                </a:solidFill>
                <a:latin typeface="Monaco"/>
                <a:ea typeface="Monaco"/>
                <a:cs typeface="Monaco"/>
              </a:rPr>
              <a:t> { puts "Processed" }</a:t>
            </a:r>
          </a:p>
          <a:p>
            <a:r>
              <a:rPr lang="en-US" sz="1400" dirty="0" smtClean="0">
                <a:solidFill>
                  <a:srgbClr val="D9D9D9"/>
                </a:solidFill>
                <a:latin typeface="Monaco"/>
                <a:ea typeface="Monaco"/>
                <a:cs typeface="Monaco"/>
              </a:rPr>
              <a:t>  </a:t>
            </a:r>
            <a:r>
              <a:rPr lang="en-US" sz="1400" dirty="0" err="1" smtClean="0">
                <a:solidFill>
                  <a:srgbClr val="D9D9D9"/>
                </a:solidFill>
                <a:latin typeface="Monaco"/>
                <a:ea typeface="Monaco"/>
                <a:cs typeface="Monaco"/>
              </a:rPr>
              <a:t>hub.errback</a:t>
            </a:r>
            <a:r>
              <a:rPr lang="en-US" sz="1400" dirty="0" smtClean="0">
                <a:solidFill>
                  <a:srgbClr val="D9D9D9"/>
                </a:solidFill>
                <a:latin typeface="Monaco"/>
                <a:ea typeface="Monaco"/>
                <a:cs typeface="Monaco"/>
              </a:rPr>
              <a:t>  { puts "Error! " + </a:t>
            </a:r>
            <a:r>
              <a:rPr lang="en-US" sz="1400" dirty="0" err="1" smtClean="0">
                <a:solidFill>
                  <a:srgbClr val="D9D9D9"/>
                </a:solidFill>
                <a:latin typeface="Monaco"/>
                <a:ea typeface="Monaco"/>
                <a:cs typeface="Monaco"/>
              </a:rPr>
              <a:t>hub.response_header.status.to_s</a:t>
            </a:r>
            <a:r>
              <a:rPr lang="en-US" sz="1400" dirty="0" smtClean="0">
                <a:solidFill>
                  <a:srgbClr val="D9D9D9"/>
                </a:solidFill>
                <a:latin typeface="Monaco"/>
                <a:ea typeface="Monaco"/>
                <a:cs typeface="Monaco"/>
              </a:rPr>
              <a:t> }</a:t>
            </a:r>
          </a:p>
          <a:p>
            <a:r>
              <a:rPr lang="en-US" sz="1400" dirty="0" smtClean="0">
                <a:solidFill>
                  <a:srgbClr val="000000"/>
                </a:solidFill>
                <a:latin typeface="Monaco"/>
                <a:ea typeface="Monaco"/>
                <a:cs typeface="Monaco"/>
              </a:rPr>
              <a:t>}</a:t>
            </a:r>
          </a:p>
          <a:p>
            <a:endParaRPr lang="en-US" sz="1400" dirty="0" smtClean="0">
              <a:solidFill>
                <a:srgbClr val="000000"/>
              </a:solidFill>
              <a:latin typeface="Monaco"/>
              <a:ea typeface="Monaco"/>
              <a:cs typeface="Monaco"/>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14" name="Text Placeholder 1"/>
          <p:cNvSpPr txBox="1">
            <a:spLocks/>
          </p:cNvSpPr>
          <p:nvPr/>
        </p:nvSpPr>
        <p:spPr>
          <a:xfrm>
            <a:off x="796925" y="4595813"/>
            <a:ext cx="7772400" cy="1500187"/>
          </a:xfrm>
          <a:prstGeom prst="rect">
            <a:avLst/>
          </a:prstGeom>
        </p:spPr>
        <p:txBody>
          <a:bodyPr>
            <a:normAutofit/>
          </a:bodyPr>
          <a:lstStyle/>
          <a:p>
            <a:pPr marL="342900" marR="0" lvl="0" indent="-342900" algn="r" defTabSz="914400" rtl="0" eaLnBrk="1" fontAlgn="auto" latinLnBrk="0" hangingPunct="1">
              <a:lnSpc>
                <a:spcPct val="100000"/>
              </a:lnSpc>
              <a:spcBef>
                <a:spcPct val="20000"/>
              </a:spcBef>
              <a:spcAft>
                <a:spcPts val="0"/>
              </a:spcAft>
              <a:buClrTx/>
              <a:buSzTx/>
              <a:tabLst/>
              <a:defRPr/>
            </a:pPr>
            <a:r>
              <a:rPr lang="en-US" sz="3500" b="1" dirty="0" smtClean="0">
                <a:solidFill>
                  <a:srgbClr val="595959"/>
                </a:solidFill>
              </a:rPr>
              <a:t>Consuming PSHB in Ruby</a:t>
            </a:r>
          </a:p>
          <a:p>
            <a:pPr marL="342900" marR="0" lvl="0" indent="-342900" algn="r" defTabSz="914400" rtl="0" eaLnBrk="1" fontAlgn="auto" latinLnBrk="0" hangingPunct="1">
              <a:lnSpc>
                <a:spcPct val="100000"/>
              </a:lnSpc>
              <a:spcBef>
                <a:spcPct val="20000"/>
              </a:spcBef>
              <a:spcAft>
                <a:spcPts val="0"/>
              </a:spcAft>
              <a:buClrTx/>
              <a:buSzTx/>
              <a:tabLst/>
              <a:defRPr/>
            </a:pPr>
            <a:r>
              <a:rPr lang="en-US" sz="2000" i="1" dirty="0" smtClean="0">
                <a:solidFill>
                  <a:srgbClr val="595959"/>
                </a:solidFill>
              </a:rPr>
              <a:t>gem install </a:t>
            </a:r>
            <a:r>
              <a:rPr lang="en-US" sz="2000" i="1" dirty="0" err="1" smtClean="0">
                <a:solidFill>
                  <a:srgbClr val="595959"/>
                </a:solidFill>
              </a:rPr>
              <a:t>pubsubhubbub</a:t>
            </a:r>
            <a:endParaRPr lang="en-US" sz="2000" i="1" dirty="0" smtClean="0">
              <a:solidFill>
                <a:srgbClr val="595959"/>
              </a:solidFill>
            </a:endParaRPr>
          </a:p>
          <a:p>
            <a:pPr marL="342900" marR="0" lvl="0" indent="-342900" algn="r" defTabSz="914400" rtl="0" eaLnBrk="1" fontAlgn="auto" latinLnBrk="0" hangingPunct="1">
              <a:lnSpc>
                <a:spcPct val="100000"/>
              </a:lnSpc>
              <a:spcBef>
                <a:spcPct val="20000"/>
              </a:spcBef>
              <a:spcAft>
                <a:spcPts val="0"/>
              </a:spcAft>
              <a:buClrTx/>
              <a:buSzTx/>
              <a:tabLst/>
              <a:defRPr/>
            </a:pPr>
            <a:endParaRPr lang="en-US" sz="2000" i="1" dirty="0" smtClean="0">
              <a:solidFill>
                <a:srgbClr val="595959"/>
              </a:solidFill>
            </a:endParaRPr>
          </a:p>
        </p:txBody>
      </p:sp>
      <p:sp>
        <p:nvSpPr>
          <p:cNvPr id="7" name="Rectangle 6"/>
          <p:cNvSpPr/>
          <p:nvPr/>
        </p:nvSpPr>
        <p:spPr>
          <a:xfrm>
            <a:off x="152400" y="762000"/>
            <a:ext cx="9067800" cy="3323987"/>
          </a:xfrm>
          <a:prstGeom prst="rect">
            <a:avLst/>
          </a:prstGeom>
        </p:spPr>
        <p:txBody>
          <a:bodyPr wrap="square">
            <a:spAutoFit/>
          </a:bodyPr>
          <a:lstStyle/>
          <a:p>
            <a:r>
              <a:rPr lang="en-US" sz="1400" dirty="0" smtClean="0">
                <a:solidFill>
                  <a:srgbClr val="FF7800"/>
                </a:solidFill>
                <a:latin typeface="Monaco"/>
                <a:ea typeface="Monaco"/>
                <a:cs typeface="Monaco"/>
              </a:rPr>
              <a:t>require</a:t>
            </a:r>
            <a:r>
              <a:rPr lang="en-US" sz="1400" dirty="0" smtClean="0">
                <a:solidFill>
                  <a:srgbClr val="000000"/>
                </a:solidFill>
                <a:latin typeface="Monaco"/>
                <a:ea typeface="Monaco"/>
                <a:cs typeface="Monaco"/>
              </a:rPr>
              <a:t> </a:t>
            </a:r>
            <a:r>
              <a:rPr lang="en-US" sz="1400" dirty="0" smtClean="0">
                <a:solidFill>
                  <a:srgbClr val="409B1C"/>
                </a:solidFill>
                <a:latin typeface="Monaco"/>
                <a:ea typeface="Monaco"/>
                <a:cs typeface="Monaco"/>
              </a:rPr>
              <a:t>'</a:t>
            </a:r>
            <a:r>
              <a:rPr lang="en-US" sz="1400" dirty="0" err="1" smtClean="0">
                <a:solidFill>
                  <a:srgbClr val="409B1C"/>
                </a:solidFill>
                <a:latin typeface="Monaco"/>
                <a:ea typeface="Monaco"/>
                <a:cs typeface="Monaco"/>
              </a:rPr>
              <a:t>pubsubhubbub</a:t>
            </a:r>
            <a:r>
              <a:rPr lang="en-US" sz="1400" dirty="0" smtClean="0">
                <a:solidFill>
                  <a:srgbClr val="409B1C"/>
                </a:solidFill>
                <a:latin typeface="Monaco"/>
                <a:ea typeface="Monaco"/>
                <a:cs typeface="Monaco"/>
              </a:rPr>
              <a:t>'</a:t>
            </a:r>
            <a:endParaRPr lang="en-US" sz="1400" dirty="0" smtClean="0">
              <a:solidFill>
                <a:srgbClr val="000000"/>
              </a:solidFill>
              <a:latin typeface="Monaco"/>
              <a:ea typeface="Monaco"/>
              <a:cs typeface="Monaco"/>
            </a:endParaRPr>
          </a:p>
          <a:p>
            <a:endParaRPr lang="en-US" sz="1400" dirty="0" smtClean="0">
              <a:solidFill>
                <a:srgbClr val="000000"/>
              </a:solidFill>
              <a:latin typeface="Monaco"/>
              <a:ea typeface="Monaco"/>
              <a:cs typeface="Monaco"/>
            </a:endParaRPr>
          </a:p>
          <a:p>
            <a:r>
              <a:rPr lang="en-US" sz="1400" dirty="0" err="1" smtClean="0">
                <a:solidFill>
                  <a:srgbClr val="3B5BB5"/>
                </a:solidFill>
                <a:latin typeface="Monaco"/>
                <a:ea typeface="Monaco"/>
                <a:cs typeface="Monaco"/>
              </a:rPr>
              <a:t>EventMachine</a:t>
            </a:r>
            <a:r>
              <a:rPr lang="en-US" sz="1400" dirty="0" err="1" smtClean="0">
                <a:solidFill>
                  <a:srgbClr val="000000"/>
                </a:solidFill>
                <a:latin typeface="Monaco"/>
                <a:ea typeface="Monaco"/>
                <a:cs typeface="Monaco"/>
              </a:rPr>
              <a:t>.run</a:t>
            </a:r>
            <a:r>
              <a:rPr lang="en-US" sz="1400" dirty="0" smtClean="0">
                <a:solidFill>
                  <a:srgbClr val="000000"/>
                </a:solidFill>
                <a:latin typeface="Monaco"/>
                <a:ea typeface="Monaco"/>
                <a:cs typeface="Monaco"/>
              </a:rPr>
              <a:t> {</a:t>
            </a:r>
          </a:p>
          <a:p>
            <a:r>
              <a:rPr lang="en-US" sz="1400" dirty="0" smtClean="0">
                <a:solidFill>
                  <a:srgbClr val="000000"/>
                </a:solidFill>
                <a:latin typeface="Monaco"/>
                <a:ea typeface="Monaco"/>
                <a:cs typeface="Monaco"/>
              </a:rPr>
              <a:t>  hub </a:t>
            </a:r>
            <a:r>
              <a:rPr lang="en-US" sz="1400" dirty="0" smtClean="0">
                <a:solidFill>
                  <a:srgbClr val="FF7800"/>
                </a:solidFill>
                <a:latin typeface="Monaco"/>
                <a:ea typeface="Monaco"/>
                <a:cs typeface="Monaco"/>
              </a:rPr>
              <a:t>=</a:t>
            </a:r>
            <a:r>
              <a:rPr lang="en-US" sz="1400" dirty="0" smtClean="0">
                <a:solidFill>
                  <a:srgbClr val="000000"/>
                </a:solidFill>
                <a:latin typeface="Monaco"/>
                <a:ea typeface="Monaco"/>
                <a:cs typeface="Monaco"/>
              </a:rPr>
              <a:t> </a:t>
            </a:r>
            <a:r>
              <a:rPr lang="en-US" sz="1400" dirty="0" err="1" smtClean="0">
                <a:solidFill>
                  <a:srgbClr val="3B5BB5"/>
                </a:solidFill>
                <a:latin typeface="Monaco"/>
                <a:ea typeface="Monaco"/>
                <a:cs typeface="Monaco"/>
              </a:rPr>
              <a:t>EventMachine</a:t>
            </a:r>
            <a:r>
              <a:rPr lang="en-US" sz="1400" dirty="0" err="1" smtClean="0">
                <a:solidFill>
                  <a:srgbClr val="000000"/>
                </a:solidFill>
                <a:latin typeface="Monaco"/>
                <a:ea typeface="Monaco"/>
                <a:cs typeface="Monaco"/>
              </a:rPr>
              <a:t>::</a:t>
            </a:r>
            <a:r>
              <a:rPr lang="en-US" sz="1400" dirty="0" err="1" smtClean="0">
                <a:solidFill>
                  <a:srgbClr val="3B5BB5"/>
                </a:solidFill>
                <a:latin typeface="Monaco"/>
                <a:ea typeface="Monaco"/>
                <a:cs typeface="Monaco"/>
              </a:rPr>
              <a:t>PubSubHubbub</a:t>
            </a:r>
            <a:r>
              <a:rPr lang="en-US" sz="1400" dirty="0" err="1" smtClean="0">
                <a:solidFill>
                  <a:srgbClr val="000000"/>
                </a:solidFill>
                <a:latin typeface="Monaco"/>
                <a:ea typeface="Monaco"/>
                <a:cs typeface="Monaco"/>
              </a:rPr>
              <a:t>.</a:t>
            </a:r>
            <a:r>
              <a:rPr lang="en-US" sz="1400" dirty="0" err="1" smtClean="0">
                <a:solidFill>
                  <a:srgbClr val="FF7800"/>
                </a:solidFill>
                <a:latin typeface="Monaco"/>
                <a:ea typeface="Monaco"/>
                <a:cs typeface="Monaco"/>
              </a:rPr>
              <a:t>new</a:t>
            </a:r>
            <a:r>
              <a:rPr lang="en-US" sz="1400" dirty="0" err="1" smtClean="0">
                <a:solidFill>
                  <a:srgbClr val="000000"/>
                </a:solidFill>
                <a:latin typeface="Monaco"/>
                <a:ea typeface="Monaco"/>
                <a:cs typeface="Monaco"/>
              </a:rPr>
              <a:t>(</a:t>
            </a:r>
            <a:r>
              <a:rPr lang="en-US" sz="1400" dirty="0" err="1" smtClean="0">
                <a:solidFill>
                  <a:srgbClr val="409B1C"/>
                </a:solidFill>
                <a:latin typeface="Monaco"/>
                <a:ea typeface="Monaco"/>
                <a:cs typeface="Monaco"/>
              </a:rPr>
              <a:t>'http://pubsubhubbub.appspot.com/'</a:t>
            </a:r>
            <a:r>
              <a:rPr lang="en-US" sz="1400" dirty="0" smtClean="0">
                <a:solidFill>
                  <a:srgbClr val="000000"/>
                </a:solidFill>
                <a:latin typeface="Monaco"/>
                <a:ea typeface="Monaco"/>
                <a:cs typeface="Monaco"/>
              </a:rPr>
              <a:t>)</a:t>
            </a:r>
          </a:p>
          <a:p>
            <a:r>
              <a:rPr lang="en-US" sz="1400" dirty="0" smtClean="0">
                <a:solidFill>
                  <a:srgbClr val="000000"/>
                </a:solidFill>
                <a:latin typeface="Monaco"/>
                <a:ea typeface="Monaco"/>
                <a:cs typeface="Monaco"/>
              </a:rPr>
              <a:t>  </a:t>
            </a:r>
          </a:p>
          <a:p>
            <a:r>
              <a:rPr lang="en-US" sz="1400" dirty="0" smtClean="0">
                <a:solidFill>
                  <a:srgbClr val="D9D9D9"/>
                </a:solidFill>
                <a:latin typeface="Monaco"/>
                <a:ea typeface="Monaco"/>
                <a:cs typeface="Monaco"/>
              </a:rPr>
              <a:t>  # subscribe to real-time notifications</a:t>
            </a:r>
          </a:p>
          <a:p>
            <a:r>
              <a:rPr lang="en-US" sz="1400" dirty="0" smtClean="0">
                <a:solidFill>
                  <a:srgbClr val="D9D9D9"/>
                </a:solidFill>
                <a:latin typeface="Monaco"/>
                <a:ea typeface="Monaco"/>
                <a:cs typeface="Monaco"/>
              </a:rPr>
              <a:t>  </a:t>
            </a:r>
            <a:r>
              <a:rPr lang="en-US" sz="1400" dirty="0" err="1" smtClean="0">
                <a:solidFill>
                  <a:srgbClr val="D9D9D9"/>
                </a:solidFill>
                <a:latin typeface="Monaco"/>
                <a:ea typeface="Monaco"/>
                <a:cs typeface="Monaco"/>
              </a:rPr>
              <a:t>hub.subscribe</a:t>
            </a:r>
            <a:r>
              <a:rPr lang="en-US" sz="1400" dirty="0" smtClean="0">
                <a:solidFill>
                  <a:srgbClr val="D9D9D9"/>
                </a:solidFill>
                <a:latin typeface="Monaco"/>
                <a:ea typeface="Monaco"/>
                <a:cs typeface="Monaco"/>
              </a:rPr>
              <a:t> "http://</a:t>
            </a:r>
            <a:r>
              <a:rPr lang="en-US" sz="1400" dirty="0" err="1" smtClean="0">
                <a:solidFill>
                  <a:srgbClr val="D9D9D9"/>
                </a:solidFill>
                <a:latin typeface="Monaco"/>
                <a:ea typeface="Monaco"/>
                <a:cs typeface="Monaco"/>
              </a:rPr>
              <a:t>blog.yoursite.com/atom.xml</a:t>
            </a:r>
            <a:r>
              <a:rPr lang="en-US" sz="1400" dirty="0" smtClean="0">
                <a:solidFill>
                  <a:srgbClr val="D9D9D9"/>
                </a:solidFill>
                <a:latin typeface="Monaco"/>
                <a:ea typeface="Monaco"/>
                <a:cs typeface="Monaco"/>
              </a:rPr>
              <a:t>", "http://</a:t>
            </a:r>
            <a:r>
              <a:rPr lang="en-US" sz="1400" dirty="0" err="1" smtClean="0">
                <a:solidFill>
                  <a:srgbClr val="D9D9D9"/>
                </a:solidFill>
                <a:latin typeface="Monaco"/>
                <a:ea typeface="Monaco"/>
                <a:cs typeface="Monaco"/>
              </a:rPr>
              <a:t>yourhub.com</a:t>
            </a:r>
            <a:r>
              <a:rPr lang="en-US" sz="1400" dirty="0" smtClean="0">
                <a:solidFill>
                  <a:srgbClr val="D9D9D9"/>
                </a:solidFill>
                <a:latin typeface="Monaco"/>
                <a:ea typeface="Monaco"/>
                <a:cs typeface="Monaco"/>
              </a:rPr>
              <a:t>/hubbub”</a:t>
            </a:r>
          </a:p>
          <a:p>
            <a:r>
              <a:rPr lang="en-US" sz="1400" dirty="0" smtClean="0">
                <a:solidFill>
                  <a:srgbClr val="D9D9D9"/>
                </a:solidFill>
                <a:latin typeface="Monaco"/>
                <a:ea typeface="Monaco"/>
                <a:cs typeface="Monaco"/>
              </a:rPr>
              <a:t>  </a:t>
            </a:r>
          </a:p>
          <a:p>
            <a:r>
              <a:rPr lang="en-US" sz="1400" dirty="0" smtClean="0">
                <a:solidFill>
                  <a:srgbClr val="D9D9D9"/>
                </a:solidFill>
                <a:latin typeface="Monaco"/>
                <a:ea typeface="Monaco"/>
                <a:cs typeface="Monaco"/>
              </a:rPr>
              <a:t>  # unsubscribe </a:t>
            </a:r>
          </a:p>
          <a:p>
            <a:r>
              <a:rPr lang="en-US" sz="1400" dirty="0" smtClean="0">
                <a:solidFill>
                  <a:srgbClr val="D9D9D9"/>
                </a:solidFill>
                <a:latin typeface="Monaco"/>
                <a:ea typeface="Monaco"/>
                <a:cs typeface="Monaco"/>
              </a:rPr>
              <a:t>  </a:t>
            </a:r>
            <a:r>
              <a:rPr lang="en-US" sz="1400" dirty="0" err="1" smtClean="0">
                <a:solidFill>
                  <a:srgbClr val="D9D9D9"/>
                </a:solidFill>
                <a:latin typeface="Monaco"/>
                <a:ea typeface="Monaco"/>
                <a:cs typeface="Monaco"/>
              </a:rPr>
              <a:t>hub.unsubscribe</a:t>
            </a:r>
            <a:r>
              <a:rPr lang="en-US" sz="1400" dirty="0" smtClean="0">
                <a:solidFill>
                  <a:srgbClr val="D9D9D9"/>
                </a:solidFill>
                <a:latin typeface="Monaco"/>
                <a:ea typeface="Monaco"/>
                <a:cs typeface="Monaco"/>
              </a:rPr>
              <a:t> "http://</a:t>
            </a:r>
            <a:r>
              <a:rPr lang="en-US" sz="1400" dirty="0" err="1" smtClean="0">
                <a:solidFill>
                  <a:srgbClr val="D9D9D9"/>
                </a:solidFill>
                <a:latin typeface="Monaco"/>
                <a:ea typeface="Monaco"/>
                <a:cs typeface="Monaco"/>
              </a:rPr>
              <a:t>blog.yoursite.com/atom.xml</a:t>
            </a:r>
            <a:r>
              <a:rPr lang="en-US" sz="1400" dirty="0" smtClean="0">
                <a:solidFill>
                  <a:srgbClr val="D9D9D9"/>
                </a:solidFill>
                <a:latin typeface="Monaco"/>
                <a:ea typeface="Monaco"/>
                <a:cs typeface="Monaco"/>
              </a:rPr>
              <a:t>", "http://</a:t>
            </a:r>
            <a:r>
              <a:rPr lang="en-US" sz="1400" dirty="0" err="1" smtClean="0">
                <a:solidFill>
                  <a:srgbClr val="D9D9D9"/>
                </a:solidFill>
                <a:latin typeface="Monaco"/>
                <a:ea typeface="Monaco"/>
                <a:cs typeface="Monaco"/>
              </a:rPr>
              <a:t>yourhub.com</a:t>
            </a:r>
            <a:r>
              <a:rPr lang="en-US" sz="1400" dirty="0" smtClean="0">
                <a:solidFill>
                  <a:srgbClr val="D9D9D9"/>
                </a:solidFill>
                <a:latin typeface="Monaco"/>
                <a:ea typeface="Monaco"/>
                <a:cs typeface="Monaco"/>
              </a:rPr>
              <a:t>/hubbub”</a:t>
            </a:r>
          </a:p>
          <a:p>
            <a:r>
              <a:rPr lang="en-US" sz="1400" dirty="0" smtClean="0">
                <a:solidFill>
                  <a:srgbClr val="D9D9D9"/>
                </a:solidFill>
                <a:latin typeface="Monaco"/>
                <a:ea typeface="Monaco"/>
                <a:cs typeface="Monaco"/>
              </a:rPr>
              <a:t>  </a:t>
            </a:r>
          </a:p>
          <a:p>
            <a:r>
              <a:rPr lang="en-US" sz="1400" dirty="0" smtClean="0">
                <a:solidFill>
                  <a:srgbClr val="000000"/>
                </a:solidFill>
                <a:latin typeface="Monaco"/>
                <a:ea typeface="Monaco"/>
                <a:cs typeface="Monaco"/>
              </a:rPr>
              <a:t>  </a:t>
            </a:r>
            <a:r>
              <a:rPr lang="en-US" sz="1400" dirty="0" err="1" smtClean="0">
                <a:solidFill>
                  <a:srgbClr val="000000"/>
                </a:solidFill>
                <a:latin typeface="Monaco"/>
                <a:ea typeface="Monaco"/>
                <a:cs typeface="Monaco"/>
              </a:rPr>
              <a:t>hub.callback</a:t>
            </a:r>
            <a:r>
              <a:rPr lang="en-US" sz="1400" dirty="0" smtClean="0">
                <a:solidFill>
                  <a:srgbClr val="000000"/>
                </a:solidFill>
                <a:latin typeface="Monaco"/>
                <a:ea typeface="Monaco"/>
                <a:cs typeface="Monaco"/>
              </a:rPr>
              <a:t> { puts </a:t>
            </a:r>
            <a:r>
              <a:rPr lang="en-US" sz="1400" dirty="0" smtClean="0">
                <a:solidFill>
                  <a:srgbClr val="409B1C"/>
                </a:solidFill>
                <a:latin typeface="Monaco"/>
                <a:ea typeface="Monaco"/>
                <a:cs typeface="Monaco"/>
              </a:rPr>
              <a:t>"Processed"</a:t>
            </a:r>
            <a:r>
              <a:rPr lang="en-US" sz="1400" dirty="0" smtClean="0">
                <a:solidFill>
                  <a:srgbClr val="000000"/>
                </a:solidFill>
                <a:latin typeface="Monaco"/>
                <a:ea typeface="Monaco"/>
                <a:cs typeface="Monaco"/>
              </a:rPr>
              <a:t> }</a:t>
            </a:r>
          </a:p>
          <a:p>
            <a:r>
              <a:rPr lang="en-US" sz="1400" dirty="0" smtClean="0">
                <a:solidFill>
                  <a:srgbClr val="000000"/>
                </a:solidFill>
                <a:latin typeface="Monaco"/>
                <a:ea typeface="Monaco"/>
                <a:cs typeface="Monaco"/>
              </a:rPr>
              <a:t>  </a:t>
            </a:r>
            <a:r>
              <a:rPr lang="en-US" sz="1400" dirty="0" err="1" smtClean="0">
                <a:solidFill>
                  <a:srgbClr val="000000"/>
                </a:solidFill>
                <a:latin typeface="Monaco"/>
                <a:ea typeface="Monaco"/>
                <a:cs typeface="Monaco"/>
              </a:rPr>
              <a:t>hub.errback</a:t>
            </a:r>
            <a:r>
              <a:rPr lang="en-US" sz="1400" dirty="0" smtClean="0">
                <a:solidFill>
                  <a:srgbClr val="000000"/>
                </a:solidFill>
                <a:latin typeface="Monaco"/>
                <a:ea typeface="Monaco"/>
                <a:cs typeface="Monaco"/>
              </a:rPr>
              <a:t>  { puts </a:t>
            </a:r>
            <a:r>
              <a:rPr lang="en-US" sz="1400" dirty="0" smtClean="0">
                <a:solidFill>
                  <a:srgbClr val="409B1C"/>
                </a:solidFill>
                <a:latin typeface="Monaco"/>
                <a:ea typeface="Monaco"/>
                <a:cs typeface="Monaco"/>
              </a:rPr>
              <a:t>"Error! "</a:t>
            </a:r>
            <a:r>
              <a:rPr lang="en-US" sz="1400" dirty="0" smtClean="0">
                <a:solidFill>
                  <a:srgbClr val="000000"/>
                </a:solidFill>
                <a:latin typeface="Monaco"/>
                <a:ea typeface="Monaco"/>
                <a:cs typeface="Monaco"/>
              </a:rPr>
              <a:t> </a:t>
            </a:r>
            <a:r>
              <a:rPr lang="en-US" sz="1400" dirty="0" smtClean="0">
                <a:solidFill>
                  <a:srgbClr val="FF7800"/>
                </a:solidFill>
                <a:latin typeface="Monaco"/>
                <a:ea typeface="Monaco"/>
                <a:cs typeface="Monaco"/>
              </a:rPr>
              <a:t>+</a:t>
            </a:r>
            <a:r>
              <a:rPr lang="en-US" sz="1400" dirty="0" smtClean="0">
                <a:solidFill>
                  <a:srgbClr val="000000"/>
                </a:solidFill>
                <a:latin typeface="Monaco"/>
                <a:ea typeface="Monaco"/>
                <a:cs typeface="Monaco"/>
              </a:rPr>
              <a:t> </a:t>
            </a:r>
            <a:r>
              <a:rPr lang="en-US" sz="1400" dirty="0" err="1" smtClean="0">
                <a:solidFill>
                  <a:srgbClr val="000000"/>
                </a:solidFill>
                <a:latin typeface="Monaco"/>
                <a:ea typeface="Monaco"/>
                <a:cs typeface="Monaco"/>
              </a:rPr>
              <a:t>hub.response_header.status.to_s</a:t>
            </a:r>
            <a:r>
              <a:rPr lang="en-US" sz="1400" dirty="0" smtClean="0">
                <a:solidFill>
                  <a:srgbClr val="000000"/>
                </a:solidFill>
                <a:latin typeface="Monaco"/>
                <a:ea typeface="Monaco"/>
                <a:cs typeface="Monaco"/>
              </a:rPr>
              <a:t> }</a:t>
            </a:r>
          </a:p>
          <a:p>
            <a:r>
              <a:rPr lang="en-US" sz="1400" dirty="0" smtClean="0">
                <a:solidFill>
                  <a:srgbClr val="000000"/>
                </a:solidFill>
                <a:latin typeface="Monaco"/>
                <a:ea typeface="Monaco"/>
                <a:cs typeface="Monaco"/>
              </a:rPr>
              <a:t>}</a:t>
            </a:r>
          </a:p>
          <a:p>
            <a:endParaRPr lang="en-US" sz="1400" dirty="0" smtClean="0">
              <a:solidFill>
                <a:srgbClr val="000000"/>
              </a:solidFill>
              <a:latin typeface="Monaco"/>
              <a:ea typeface="Monaco"/>
              <a:cs typeface="Monaco"/>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14" name="Text Placeholder 1"/>
          <p:cNvSpPr txBox="1">
            <a:spLocks/>
          </p:cNvSpPr>
          <p:nvPr/>
        </p:nvSpPr>
        <p:spPr>
          <a:xfrm>
            <a:off x="796925" y="4595813"/>
            <a:ext cx="7772400" cy="1500187"/>
          </a:xfrm>
          <a:prstGeom prst="rect">
            <a:avLst/>
          </a:prstGeom>
        </p:spPr>
        <p:txBody>
          <a:bodyPr>
            <a:normAutofit/>
          </a:bodyPr>
          <a:lstStyle/>
          <a:p>
            <a:pPr marL="342900" marR="0" lvl="0" indent="-342900" algn="r" defTabSz="914400" rtl="0" eaLnBrk="1" fontAlgn="auto" latinLnBrk="0" hangingPunct="1">
              <a:lnSpc>
                <a:spcPct val="100000"/>
              </a:lnSpc>
              <a:spcBef>
                <a:spcPct val="20000"/>
              </a:spcBef>
              <a:spcAft>
                <a:spcPts val="0"/>
              </a:spcAft>
              <a:buClrTx/>
              <a:buSzTx/>
              <a:tabLst/>
              <a:defRPr/>
            </a:pPr>
            <a:r>
              <a:rPr lang="en-US" sz="3500" b="1" dirty="0" smtClean="0">
                <a:solidFill>
                  <a:srgbClr val="595959"/>
                </a:solidFill>
              </a:rPr>
              <a:t>Publishing PSHB in Ruby</a:t>
            </a:r>
          </a:p>
          <a:p>
            <a:pPr marL="342900" marR="0" lvl="0" indent="-342900" algn="r" defTabSz="914400" rtl="0" eaLnBrk="1" fontAlgn="auto" latinLnBrk="0" hangingPunct="1">
              <a:lnSpc>
                <a:spcPct val="100000"/>
              </a:lnSpc>
              <a:spcBef>
                <a:spcPct val="20000"/>
              </a:spcBef>
              <a:spcAft>
                <a:spcPts val="0"/>
              </a:spcAft>
              <a:buClrTx/>
              <a:buSzTx/>
              <a:tabLst/>
              <a:defRPr/>
            </a:pPr>
            <a:r>
              <a:rPr lang="en-US" sz="2000" i="1" dirty="0" smtClean="0">
                <a:solidFill>
                  <a:srgbClr val="595959"/>
                </a:solidFill>
              </a:rPr>
              <a:t>gem install </a:t>
            </a:r>
            <a:r>
              <a:rPr lang="en-US" sz="2000" i="1" dirty="0" err="1" smtClean="0">
                <a:solidFill>
                  <a:srgbClr val="595959"/>
                </a:solidFill>
              </a:rPr>
              <a:t>pubsubhubbub</a:t>
            </a:r>
            <a:endParaRPr lang="en-US" sz="2000" i="1" dirty="0" smtClean="0">
              <a:solidFill>
                <a:srgbClr val="595959"/>
              </a:solidFill>
            </a:endParaRPr>
          </a:p>
          <a:p>
            <a:pPr marL="342900" marR="0" lvl="0" indent="-342900" algn="r" defTabSz="914400" rtl="0" eaLnBrk="1" fontAlgn="auto" latinLnBrk="0" hangingPunct="1">
              <a:lnSpc>
                <a:spcPct val="100000"/>
              </a:lnSpc>
              <a:spcBef>
                <a:spcPct val="20000"/>
              </a:spcBef>
              <a:spcAft>
                <a:spcPts val="0"/>
              </a:spcAft>
              <a:buClrTx/>
              <a:buSzTx/>
              <a:tabLst/>
              <a:defRPr/>
            </a:pPr>
            <a:endParaRPr lang="en-US" sz="2000" i="1" dirty="0" smtClean="0">
              <a:solidFill>
                <a:srgbClr val="595959"/>
              </a:solidFill>
            </a:endParaRPr>
          </a:p>
        </p:txBody>
      </p:sp>
      <p:sp>
        <p:nvSpPr>
          <p:cNvPr id="8" name="Rectangle 7"/>
          <p:cNvSpPr/>
          <p:nvPr/>
        </p:nvSpPr>
        <p:spPr>
          <a:xfrm>
            <a:off x="228600" y="1208544"/>
            <a:ext cx="8915400" cy="2677656"/>
          </a:xfrm>
          <a:prstGeom prst="rect">
            <a:avLst/>
          </a:prstGeom>
        </p:spPr>
        <p:txBody>
          <a:bodyPr wrap="square">
            <a:spAutoFit/>
          </a:bodyPr>
          <a:lstStyle/>
          <a:p>
            <a:r>
              <a:rPr lang="en-US" sz="1400" dirty="0" smtClean="0">
                <a:solidFill>
                  <a:srgbClr val="FF7800"/>
                </a:solidFill>
                <a:latin typeface="Monaco"/>
                <a:ea typeface="Monaco"/>
                <a:cs typeface="Monaco"/>
              </a:rPr>
              <a:t>require</a:t>
            </a:r>
            <a:r>
              <a:rPr lang="en-US" sz="1400" dirty="0" smtClean="0">
                <a:solidFill>
                  <a:srgbClr val="000000"/>
                </a:solidFill>
                <a:latin typeface="Monaco"/>
                <a:ea typeface="Monaco"/>
                <a:cs typeface="Monaco"/>
              </a:rPr>
              <a:t> </a:t>
            </a:r>
            <a:r>
              <a:rPr lang="en-US" sz="1400" dirty="0" smtClean="0">
                <a:solidFill>
                  <a:srgbClr val="409B1C"/>
                </a:solidFill>
                <a:latin typeface="Monaco"/>
                <a:ea typeface="Monaco"/>
                <a:cs typeface="Monaco"/>
              </a:rPr>
              <a:t>'</a:t>
            </a:r>
            <a:r>
              <a:rPr lang="en-US" sz="1400" dirty="0" err="1" smtClean="0">
                <a:solidFill>
                  <a:srgbClr val="409B1C"/>
                </a:solidFill>
                <a:latin typeface="Monaco"/>
                <a:ea typeface="Monaco"/>
                <a:cs typeface="Monaco"/>
              </a:rPr>
              <a:t>pubsubhubbub</a:t>
            </a:r>
            <a:r>
              <a:rPr lang="en-US" sz="1400" dirty="0" smtClean="0">
                <a:solidFill>
                  <a:srgbClr val="409B1C"/>
                </a:solidFill>
                <a:latin typeface="Monaco"/>
                <a:ea typeface="Monaco"/>
                <a:cs typeface="Monaco"/>
              </a:rPr>
              <a:t>'</a:t>
            </a:r>
            <a:endParaRPr lang="en-US" sz="1400" dirty="0" smtClean="0">
              <a:solidFill>
                <a:srgbClr val="000000"/>
              </a:solidFill>
              <a:latin typeface="Monaco"/>
              <a:ea typeface="Monaco"/>
              <a:cs typeface="Monaco"/>
            </a:endParaRPr>
          </a:p>
          <a:p>
            <a:endParaRPr lang="en-US" sz="1400" dirty="0" smtClean="0">
              <a:solidFill>
                <a:srgbClr val="000000"/>
              </a:solidFill>
              <a:latin typeface="Monaco"/>
              <a:ea typeface="Monaco"/>
              <a:cs typeface="Monaco"/>
            </a:endParaRPr>
          </a:p>
          <a:p>
            <a:r>
              <a:rPr lang="en-US" sz="1400" dirty="0" err="1" smtClean="0">
                <a:solidFill>
                  <a:srgbClr val="3B5BB5"/>
                </a:solidFill>
                <a:latin typeface="Monaco"/>
                <a:ea typeface="Monaco"/>
                <a:cs typeface="Monaco"/>
              </a:rPr>
              <a:t>EventMachine</a:t>
            </a:r>
            <a:r>
              <a:rPr lang="en-US" sz="1400" dirty="0" err="1" smtClean="0">
                <a:solidFill>
                  <a:srgbClr val="000000"/>
                </a:solidFill>
                <a:latin typeface="Monaco"/>
                <a:ea typeface="Monaco"/>
                <a:cs typeface="Monaco"/>
              </a:rPr>
              <a:t>.run</a:t>
            </a:r>
            <a:r>
              <a:rPr lang="en-US" sz="1400" dirty="0" smtClean="0">
                <a:solidFill>
                  <a:srgbClr val="000000"/>
                </a:solidFill>
                <a:latin typeface="Monaco"/>
                <a:ea typeface="Monaco"/>
                <a:cs typeface="Monaco"/>
              </a:rPr>
              <a:t> {</a:t>
            </a:r>
          </a:p>
          <a:p>
            <a:r>
              <a:rPr lang="en-US" sz="1400" dirty="0" smtClean="0">
                <a:solidFill>
                  <a:srgbClr val="000000"/>
                </a:solidFill>
                <a:latin typeface="Monaco"/>
                <a:ea typeface="Monaco"/>
                <a:cs typeface="Monaco"/>
              </a:rPr>
              <a:t>  hub </a:t>
            </a:r>
            <a:r>
              <a:rPr lang="en-US" sz="1400" dirty="0" smtClean="0">
                <a:solidFill>
                  <a:srgbClr val="FF7800"/>
                </a:solidFill>
                <a:latin typeface="Monaco"/>
                <a:ea typeface="Monaco"/>
                <a:cs typeface="Monaco"/>
              </a:rPr>
              <a:t>=</a:t>
            </a:r>
            <a:r>
              <a:rPr lang="en-US" sz="1400" dirty="0" smtClean="0">
                <a:solidFill>
                  <a:srgbClr val="000000"/>
                </a:solidFill>
                <a:latin typeface="Monaco"/>
                <a:ea typeface="Monaco"/>
                <a:cs typeface="Monaco"/>
              </a:rPr>
              <a:t> </a:t>
            </a:r>
            <a:r>
              <a:rPr lang="en-US" sz="1400" dirty="0" err="1" smtClean="0">
                <a:solidFill>
                  <a:srgbClr val="3B5BB5"/>
                </a:solidFill>
                <a:latin typeface="Monaco"/>
                <a:ea typeface="Monaco"/>
                <a:cs typeface="Monaco"/>
              </a:rPr>
              <a:t>EventMachine</a:t>
            </a:r>
            <a:r>
              <a:rPr lang="en-US" sz="1400" dirty="0" err="1" smtClean="0">
                <a:solidFill>
                  <a:srgbClr val="000000"/>
                </a:solidFill>
                <a:latin typeface="Monaco"/>
                <a:ea typeface="Monaco"/>
                <a:cs typeface="Monaco"/>
              </a:rPr>
              <a:t>::</a:t>
            </a:r>
            <a:r>
              <a:rPr lang="en-US" sz="1400" dirty="0" err="1" smtClean="0">
                <a:solidFill>
                  <a:srgbClr val="3B5BB5"/>
                </a:solidFill>
                <a:latin typeface="Monaco"/>
                <a:ea typeface="Monaco"/>
                <a:cs typeface="Monaco"/>
              </a:rPr>
              <a:t>PubSubHubbub</a:t>
            </a:r>
            <a:r>
              <a:rPr lang="en-US" sz="1400" dirty="0" err="1" smtClean="0">
                <a:solidFill>
                  <a:srgbClr val="000000"/>
                </a:solidFill>
                <a:latin typeface="Monaco"/>
                <a:ea typeface="Monaco"/>
                <a:cs typeface="Monaco"/>
              </a:rPr>
              <a:t>.</a:t>
            </a:r>
            <a:r>
              <a:rPr lang="en-US" sz="1400" dirty="0" err="1" smtClean="0">
                <a:solidFill>
                  <a:srgbClr val="FF7800"/>
                </a:solidFill>
                <a:latin typeface="Monaco"/>
                <a:ea typeface="Monaco"/>
                <a:cs typeface="Monaco"/>
              </a:rPr>
              <a:t>new</a:t>
            </a:r>
            <a:r>
              <a:rPr lang="en-US" sz="1400" dirty="0" err="1" smtClean="0">
                <a:solidFill>
                  <a:srgbClr val="000000"/>
                </a:solidFill>
                <a:latin typeface="Monaco"/>
                <a:ea typeface="Monaco"/>
                <a:cs typeface="Monaco"/>
              </a:rPr>
              <a:t>(</a:t>
            </a:r>
            <a:r>
              <a:rPr lang="en-US" sz="1400" dirty="0" err="1" smtClean="0">
                <a:solidFill>
                  <a:srgbClr val="409B1C"/>
                </a:solidFill>
                <a:latin typeface="Monaco"/>
                <a:ea typeface="Monaco"/>
                <a:cs typeface="Monaco"/>
              </a:rPr>
              <a:t>'http://pubsubhubbub.appspot.com/publish'</a:t>
            </a:r>
            <a:r>
              <a:rPr lang="en-US" sz="1400" dirty="0" smtClean="0">
                <a:solidFill>
                  <a:srgbClr val="000000"/>
                </a:solidFill>
                <a:latin typeface="Monaco"/>
                <a:ea typeface="Monaco"/>
                <a:cs typeface="Monaco"/>
              </a:rPr>
              <a:t>)</a:t>
            </a:r>
          </a:p>
          <a:p>
            <a:r>
              <a:rPr lang="en-US" sz="1400" dirty="0" smtClean="0">
                <a:solidFill>
                  <a:srgbClr val="000000"/>
                </a:solidFill>
                <a:latin typeface="Monaco"/>
                <a:ea typeface="Monaco"/>
                <a:cs typeface="Monaco"/>
              </a:rPr>
              <a:t>  </a:t>
            </a:r>
          </a:p>
          <a:p>
            <a:r>
              <a:rPr lang="en-US" sz="1400" dirty="0" smtClean="0">
                <a:solidFill>
                  <a:srgbClr val="000000"/>
                </a:solidFill>
                <a:latin typeface="Monaco"/>
                <a:ea typeface="Monaco"/>
                <a:cs typeface="Monaco"/>
              </a:rPr>
              <a:t>  </a:t>
            </a:r>
            <a:r>
              <a:rPr lang="en-US" sz="1400" dirty="0" smtClean="0">
                <a:solidFill>
                  <a:srgbClr val="8C868F"/>
                </a:solidFill>
                <a:latin typeface="Monaco"/>
                <a:ea typeface="Monaco"/>
                <a:cs typeface="Monaco"/>
              </a:rPr>
              <a:t># publish notification to all subscribers</a:t>
            </a:r>
          </a:p>
          <a:p>
            <a:r>
              <a:rPr lang="en-US" sz="1400" dirty="0" smtClean="0">
                <a:solidFill>
                  <a:srgbClr val="000000"/>
                </a:solidFill>
                <a:latin typeface="Monaco"/>
                <a:ea typeface="Monaco"/>
                <a:cs typeface="Monaco"/>
              </a:rPr>
              <a:t>  </a:t>
            </a:r>
            <a:r>
              <a:rPr lang="en-US" sz="1400" dirty="0" err="1" smtClean="0">
                <a:solidFill>
                  <a:srgbClr val="000000"/>
                </a:solidFill>
                <a:latin typeface="Monaco"/>
                <a:ea typeface="Monaco"/>
                <a:cs typeface="Monaco"/>
              </a:rPr>
              <a:t>hub.publish</a:t>
            </a:r>
            <a:r>
              <a:rPr lang="en-US" sz="1400" dirty="0" smtClean="0">
                <a:solidFill>
                  <a:srgbClr val="000000"/>
                </a:solidFill>
                <a:latin typeface="Monaco"/>
                <a:ea typeface="Monaco"/>
                <a:cs typeface="Monaco"/>
              </a:rPr>
              <a:t> [</a:t>
            </a:r>
            <a:r>
              <a:rPr lang="en-US" sz="1400" dirty="0" smtClean="0">
                <a:solidFill>
                  <a:srgbClr val="409B1C"/>
                </a:solidFill>
                <a:latin typeface="Monaco"/>
                <a:ea typeface="Monaco"/>
                <a:cs typeface="Monaco"/>
              </a:rPr>
              <a:t>'http://</a:t>
            </a:r>
            <a:r>
              <a:rPr lang="en-US" sz="1400" dirty="0" err="1" smtClean="0">
                <a:solidFill>
                  <a:srgbClr val="409B1C"/>
                </a:solidFill>
                <a:latin typeface="Monaco"/>
                <a:ea typeface="Monaco"/>
                <a:cs typeface="Monaco"/>
              </a:rPr>
              <a:t>www.test.com</a:t>
            </a:r>
            <a:r>
              <a:rPr lang="en-US" sz="1400" dirty="0" smtClean="0">
                <a:solidFill>
                  <a:srgbClr val="409B1C"/>
                </a:solidFill>
                <a:latin typeface="Monaco"/>
                <a:ea typeface="Monaco"/>
                <a:cs typeface="Monaco"/>
              </a:rPr>
              <a:t>'</a:t>
            </a:r>
            <a:r>
              <a:rPr lang="en-US" sz="1400" dirty="0" smtClean="0">
                <a:solidFill>
                  <a:srgbClr val="000000"/>
                </a:solidFill>
                <a:latin typeface="Monaco"/>
                <a:ea typeface="Monaco"/>
                <a:cs typeface="Monaco"/>
              </a:rPr>
              <a:t>, </a:t>
            </a:r>
            <a:r>
              <a:rPr lang="en-US" sz="1400" dirty="0" smtClean="0">
                <a:solidFill>
                  <a:srgbClr val="409B1C"/>
                </a:solidFill>
                <a:latin typeface="Monaco"/>
                <a:ea typeface="Monaco"/>
                <a:cs typeface="Monaco"/>
              </a:rPr>
              <a:t>'http://www.test.com/2'</a:t>
            </a:r>
            <a:r>
              <a:rPr lang="en-US" sz="1400" dirty="0" smtClean="0">
                <a:solidFill>
                  <a:srgbClr val="000000"/>
                </a:solidFill>
                <a:latin typeface="Monaco"/>
                <a:ea typeface="Monaco"/>
                <a:cs typeface="Monaco"/>
              </a:rPr>
              <a:t>]</a:t>
            </a:r>
          </a:p>
          <a:p>
            <a:r>
              <a:rPr lang="en-US" sz="1400" dirty="0" smtClean="0">
                <a:solidFill>
                  <a:srgbClr val="000000"/>
                </a:solidFill>
                <a:latin typeface="Monaco"/>
                <a:ea typeface="Monaco"/>
                <a:cs typeface="Monaco"/>
              </a:rPr>
              <a:t>  </a:t>
            </a:r>
          </a:p>
          <a:p>
            <a:r>
              <a:rPr lang="en-US" sz="1400" dirty="0" smtClean="0">
                <a:solidFill>
                  <a:srgbClr val="D9D9D9"/>
                </a:solidFill>
                <a:latin typeface="Monaco"/>
                <a:ea typeface="Monaco"/>
                <a:cs typeface="Monaco"/>
              </a:rPr>
              <a:t>  </a:t>
            </a:r>
            <a:r>
              <a:rPr lang="en-US" sz="1400" dirty="0" err="1" smtClean="0">
                <a:solidFill>
                  <a:srgbClr val="D9D9D9"/>
                </a:solidFill>
                <a:latin typeface="Monaco"/>
                <a:ea typeface="Monaco"/>
                <a:cs typeface="Monaco"/>
              </a:rPr>
              <a:t>hub.callback</a:t>
            </a:r>
            <a:r>
              <a:rPr lang="en-US" sz="1400" dirty="0" smtClean="0">
                <a:solidFill>
                  <a:srgbClr val="D9D9D9"/>
                </a:solidFill>
                <a:latin typeface="Monaco"/>
                <a:ea typeface="Monaco"/>
                <a:cs typeface="Monaco"/>
              </a:rPr>
              <a:t> { puts "Notified PSHB Hub" }</a:t>
            </a:r>
          </a:p>
          <a:p>
            <a:r>
              <a:rPr lang="en-US" sz="1400" dirty="0" smtClean="0">
                <a:solidFill>
                  <a:srgbClr val="D9D9D9"/>
                </a:solidFill>
                <a:latin typeface="Monaco"/>
                <a:ea typeface="Monaco"/>
                <a:cs typeface="Monaco"/>
              </a:rPr>
              <a:t>  </a:t>
            </a:r>
            <a:r>
              <a:rPr lang="en-US" sz="1400" dirty="0" err="1" smtClean="0">
                <a:solidFill>
                  <a:srgbClr val="D9D9D9"/>
                </a:solidFill>
                <a:latin typeface="Monaco"/>
                <a:ea typeface="Monaco"/>
                <a:cs typeface="Monaco"/>
              </a:rPr>
              <a:t>hub.errback</a:t>
            </a:r>
            <a:r>
              <a:rPr lang="en-US" sz="1400" dirty="0" smtClean="0">
                <a:solidFill>
                  <a:srgbClr val="D9D9D9"/>
                </a:solidFill>
                <a:latin typeface="Monaco"/>
                <a:ea typeface="Monaco"/>
                <a:cs typeface="Monaco"/>
              </a:rPr>
              <a:t>  { puts "Notification failed" + </a:t>
            </a:r>
            <a:r>
              <a:rPr lang="en-US" sz="1400" dirty="0" err="1" smtClean="0">
                <a:solidFill>
                  <a:srgbClr val="D9D9D9"/>
                </a:solidFill>
                <a:latin typeface="Monaco"/>
                <a:ea typeface="Monaco"/>
                <a:cs typeface="Monaco"/>
              </a:rPr>
              <a:t>hub.response_header.status.to_s</a:t>
            </a:r>
            <a:r>
              <a:rPr lang="en-US" sz="1400" dirty="0" smtClean="0">
                <a:solidFill>
                  <a:srgbClr val="D9D9D9"/>
                </a:solidFill>
                <a:latin typeface="Monaco"/>
                <a:ea typeface="Monaco"/>
                <a:cs typeface="Monaco"/>
              </a:rPr>
              <a:t> }  </a:t>
            </a:r>
          </a:p>
          <a:p>
            <a:r>
              <a:rPr lang="en-US" sz="1400" dirty="0" smtClean="0">
                <a:solidFill>
                  <a:srgbClr val="000000"/>
                </a:solidFill>
                <a:latin typeface="Monaco"/>
                <a:ea typeface="Monaco"/>
                <a:cs typeface="Monaco"/>
              </a:rPr>
              <a:t>}</a:t>
            </a:r>
          </a:p>
          <a:p>
            <a:endParaRPr lang="en-US" sz="1400" dirty="0" smtClean="0">
              <a:solidFill>
                <a:srgbClr val="000000"/>
              </a:solidFill>
              <a:latin typeface="Monaco"/>
              <a:ea typeface="Monaco"/>
              <a:cs typeface="Monaco"/>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14" name="Text Placeholder 1"/>
          <p:cNvSpPr txBox="1">
            <a:spLocks/>
          </p:cNvSpPr>
          <p:nvPr/>
        </p:nvSpPr>
        <p:spPr>
          <a:xfrm>
            <a:off x="796925" y="4595813"/>
            <a:ext cx="7772400" cy="1500187"/>
          </a:xfrm>
          <a:prstGeom prst="rect">
            <a:avLst/>
          </a:prstGeom>
        </p:spPr>
        <p:txBody>
          <a:bodyPr>
            <a:normAutofit/>
          </a:bodyPr>
          <a:lstStyle/>
          <a:p>
            <a:pPr marL="342900" marR="0" lvl="0" indent="-342900" algn="r" defTabSz="914400" rtl="0" eaLnBrk="1" fontAlgn="auto" latinLnBrk="0" hangingPunct="1">
              <a:lnSpc>
                <a:spcPct val="100000"/>
              </a:lnSpc>
              <a:spcBef>
                <a:spcPct val="20000"/>
              </a:spcBef>
              <a:spcAft>
                <a:spcPts val="0"/>
              </a:spcAft>
              <a:buClrTx/>
              <a:buSzTx/>
              <a:tabLst/>
              <a:defRPr/>
            </a:pPr>
            <a:r>
              <a:rPr lang="en-US" sz="3500" b="1" dirty="0" smtClean="0">
                <a:solidFill>
                  <a:srgbClr val="595959"/>
                </a:solidFill>
              </a:rPr>
              <a:t>Publishing PSHB in Ruby</a:t>
            </a:r>
          </a:p>
          <a:p>
            <a:pPr marL="342900" marR="0" lvl="0" indent="-342900" algn="r" defTabSz="914400" rtl="0" eaLnBrk="1" fontAlgn="auto" latinLnBrk="0" hangingPunct="1">
              <a:lnSpc>
                <a:spcPct val="100000"/>
              </a:lnSpc>
              <a:spcBef>
                <a:spcPct val="20000"/>
              </a:spcBef>
              <a:spcAft>
                <a:spcPts val="0"/>
              </a:spcAft>
              <a:buClrTx/>
              <a:buSzTx/>
              <a:tabLst/>
              <a:defRPr/>
            </a:pPr>
            <a:r>
              <a:rPr lang="en-US" sz="2000" i="1" dirty="0" smtClean="0">
                <a:solidFill>
                  <a:srgbClr val="595959"/>
                </a:solidFill>
              </a:rPr>
              <a:t>gem install </a:t>
            </a:r>
            <a:r>
              <a:rPr lang="en-US" sz="2000" i="1" dirty="0" err="1" smtClean="0">
                <a:solidFill>
                  <a:srgbClr val="595959"/>
                </a:solidFill>
              </a:rPr>
              <a:t>pubsubhubbub</a:t>
            </a:r>
            <a:endParaRPr lang="en-US" sz="2000" i="1" dirty="0" smtClean="0">
              <a:solidFill>
                <a:srgbClr val="595959"/>
              </a:solidFill>
            </a:endParaRPr>
          </a:p>
          <a:p>
            <a:pPr marL="342900" marR="0" lvl="0" indent="-342900" algn="r" defTabSz="914400" rtl="0" eaLnBrk="1" fontAlgn="auto" latinLnBrk="0" hangingPunct="1">
              <a:lnSpc>
                <a:spcPct val="100000"/>
              </a:lnSpc>
              <a:spcBef>
                <a:spcPct val="20000"/>
              </a:spcBef>
              <a:spcAft>
                <a:spcPts val="0"/>
              </a:spcAft>
              <a:buClrTx/>
              <a:buSzTx/>
              <a:tabLst/>
              <a:defRPr/>
            </a:pPr>
            <a:endParaRPr lang="en-US" sz="2000" i="1" dirty="0" smtClean="0">
              <a:solidFill>
                <a:srgbClr val="595959"/>
              </a:solidFill>
            </a:endParaRPr>
          </a:p>
        </p:txBody>
      </p:sp>
      <p:sp>
        <p:nvSpPr>
          <p:cNvPr id="8" name="Rectangle 7"/>
          <p:cNvSpPr/>
          <p:nvPr/>
        </p:nvSpPr>
        <p:spPr>
          <a:xfrm>
            <a:off x="228600" y="1208544"/>
            <a:ext cx="8915400" cy="2677656"/>
          </a:xfrm>
          <a:prstGeom prst="rect">
            <a:avLst/>
          </a:prstGeom>
        </p:spPr>
        <p:txBody>
          <a:bodyPr wrap="square">
            <a:spAutoFit/>
          </a:bodyPr>
          <a:lstStyle/>
          <a:p>
            <a:r>
              <a:rPr lang="en-US" sz="1400" dirty="0" smtClean="0">
                <a:solidFill>
                  <a:srgbClr val="FF7800"/>
                </a:solidFill>
                <a:latin typeface="Monaco"/>
                <a:ea typeface="Monaco"/>
                <a:cs typeface="Monaco"/>
              </a:rPr>
              <a:t>require</a:t>
            </a:r>
            <a:r>
              <a:rPr lang="en-US" sz="1400" dirty="0" smtClean="0">
                <a:solidFill>
                  <a:srgbClr val="000000"/>
                </a:solidFill>
                <a:latin typeface="Monaco"/>
                <a:ea typeface="Monaco"/>
                <a:cs typeface="Monaco"/>
              </a:rPr>
              <a:t> </a:t>
            </a:r>
            <a:r>
              <a:rPr lang="en-US" sz="1400" dirty="0" smtClean="0">
                <a:solidFill>
                  <a:srgbClr val="409B1C"/>
                </a:solidFill>
                <a:latin typeface="Monaco"/>
                <a:ea typeface="Monaco"/>
                <a:cs typeface="Monaco"/>
              </a:rPr>
              <a:t>'</a:t>
            </a:r>
            <a:r>
              <a:rPr lang="en-US" sz="1400" dirty="0" err="1" smtClean="0">
                <a:solidFill>
                  <a:srgbClr val="409B1C"/>
                </a:solidFill>
                <a:latin typeface="Monaco"/>
                <a:ea typeface="Monaco"/>
                <a:cs typeface="Monaco"/>
              </a:rPr>
              <a:t>pubsubhubbub</a:t>
            </a:r>
            <a:r>
              <a:rPr lang="en-US" sz="1400" dirty="0" smtClean="0">
                <a:solidFill>
                  <a:srgbClr val="409B1C"/>
                </a:solidFill>
                <a:latin typeface="Monaco"/>
                <a:ea typeface="Monaco"/>
                <a:cs typeface="Monaco"/>
              </a:rPr>
              <a:t>'</a:t>
            </a:r>
            <a:endParaRPr lang="en-US" sz="1400" dirty="0" smtClean="0">
              <a:solidFill>
                <a:srgbClr val="000000"/>
              </a:solidFill>
              <a:latin typeface="Monaco"/>
              <a:ea typeface="Monaco"/>
              <a:cs typeface="Monaco"/>
            </a:endParaRPr>
          </a:p>
          <a:p>
            <a:endParaRPr lang="en-US" sz="1400" dirty="0" smtClean="0">
              <a:solidFill>
                <a:srgbClr val="000000"/>
              </a:solidFill>
              <a:latin typeface="Monaco"/>
              <a:ea typeface="Monaco"/>
              <a:cs typeface="Monaco"/>
            </a:endParaRPr>
          </a:p>
          <a:p>
            <a:r>
              <a:rPr lang="en-US" sz="1400" dirty="0" err="1" smtClean="0">
                <a:solidFill>
                  <a:srgbClr val="3B5BB5"/>
                </a:solidFill>
                <a:latin typeface="Monaco"/>
                <a:ea typeface="Monaco"/>
                <a:cs typeface="Monaco"/>
              </a:rPr>
              <a:t>EventMachine</a:t>
            </a:r>
            <a:r>
              <a:rPr lang="en-US" sz="1400" dirty="0" err="1" smtClean="0">
                <a:solidFill>
                  <a:srgbClr val="000000"/>
                </a:solidFill>
                <a:latin typeface="Monaco"/>
                <a:ea typeface="Monaco"/>
                <a:cs typeface="Monaco"/>
              </a:rPr>
              <a:t>.run</a:t>
            </a:r>
            <a:r>
              <a:rPr lang="en-US" sz="1400" dirty="0" smtClean="0">
                <a:solidFill>
                  <a:srgbClr val="000000"/>
                </a:solidFill>
                <a:latin typeface="Monaco"/>
                <a:ea typeface="Monaco"/>
                <a:cs typeface="Monaco"/>
              </a:rPr>
              <a:t> {</a:t>
            </a:r>
          </a:p>
          <a:p>
            <a:r>
              <a:rPr lang="en-US" sz="1400" dirty="0" smtClean="0">
                <a:solidFill>
                  <a:srgbClr val="000000"/>
                </a:solidFill>
                <a:latin typeface="Monaco"/>
                <a:ea typeface="Monaco"/>
                <a:cs typeface="Monaco"/>
              </a:rPr>
              <a:t>  hub </a:t>
            </a:r>
            <a:r>
              <a:rPr lang="en-US" sz="1400" dirty="0" smtClean="0">
                <a:solidFill>
                  <a:srgbClr val="FF7800"/>
                </a:solidFill>
                <a:latin typeface="Monaco"/>
                <a:ea typeface="Monaco"/>
                <a:cs typeface="Monaco"/>
              </a:rPr>
              <a:t>=</a:t>
            </a:r>
            <a:r>
              <a:rPr lang="en-US" sz="1400" dirty="0" smtClean="0">
                <a:solidFill>
                  <a:srgbClr val="000000"/>
                </a:solidFill>
                <a:latin typeface="Monaco"/>
                <a:ea typeface="Monaco"/>
                <a:cs typeface="Monaco"/>
              </a:rPr>
              <a:t> </a:t>
            </a:r>
            <a:r>
              <a:rPr lang="en-US" sz="1400" dirty="0" err="1" smtClean="0">
                <a:solidFill>
                  <a:srgbClr val="3B5BB5"/>
                </a:solidFill>
                <a:latin typeface="Monaco"/>
                <a:ea typeface="Monaco"/>
                <a:cs typeface="Monaco"/>
              </a:rPr>
              <a:t>EventMachine</a:t>
            </a:r>
            <a:r>
              <a:rPr lang="en-US" sz="1400" dirty="0" err="1" smtClean="0">
                <a:solidFill>
                  <a:srgbClr val="000000"/>
                </a:solidFill>
                <a:latin typeface="Monaco"/>
                <a:ea typeface="Monaco"/>
                <a:cs typeface="Monaco"/>
              </a:rPr>
              <a:t>::</a:t>
            </a:r>
            <a:r>
              <a:rPr lang="en-US" sz="1400" dirty="0" err="1" smtClean="0">
                <a:solidFill>
                  <a:srgbClr val="3B5BB5"/>
                </a:solidFill>
                <a:latin typeface="Monaco"/>
                <a:ea typeface="Monaco"/>
                <a:cs typeface="Monaco"/>
              </a:rPr>
              <a:t>PubSubHubbub</a:t>
            </a:r>
            <a:r>
              <a:rPr lang="en-US" sz="1400" dirty="0" err="1" smtClean="0">
                <a:solidFill>
                  <a:srgbClr val="000000"/>
                </a:solidFill>
                <a:latin typeface="Monaco"/>
                <a:ea typeface="Monaco"/>
                <a:cs typeface="Monaco"/>
              </a:rPr>
              <a:t>.</a:t>
            </a:r>
            <a:r>
              <a:rPr lang="en-US" sz="1400" dirty="0" err="1" smtClean="0">
                <a:solidFill>
                  <a:srgbClr val="FF7800"/>
                </a:solidFill>
                <a:latin typeface="Monaco"/>
                <a:ea typeface="Monaco"/>
                <a:cs typeface="Monaco"/>
              </a:rPr>
              <a:t>new</a:t>
            </a:r>
            <a:r>
              <a:rPr lang="en-US" sz="1400" dirty="0" err="1" smtClean="0">
                <a:solidFill>
                  <a:srgbClr val="000000"/>
                </a:solidFill>
                <a:latin typeface="Monaco"/>
                <a:ea typeface="Monaco"/>
                <a:cs typeface="Monaco"/>
              </a:rPr>
              <a:t>(</a:t>
            </a:r>
            <a:r>
              <a:rPr lang="en-US" sz="1400" dirty="0" err="1" smtClean="0">
                <a:solidFill>
                  <a:srgbClr val="409B1C"/>
                </a:solidFill>
                <a:latin typeface="Monaco"/>
                <a:ea typeface="Monaco"/>
                <a:cs typeface="Monaco"/>
              </a:rPr>
              <a:t>'http://pubsubhubbub.appspot.com/publish'</a:t>
            </a:r>
            <a:r>
              <a:rPr lang="en-US" sz="1400" dirty="0" smtClean="0">
                <a:solidFill>
                  <a:srgbClr val="000000"/>
                </a:solidFill>
                <a:latin typeface="Monaco"/>
                <a:ea typeface="Monaco"/>
                <a:cs typeface="Monaco"/>
              </a:rPr>
              <a:t>)</a:t>
            </a:r>
          </a:p>
          <a:p>
            <a:r>
              <a:rPr lang="en-US" sz="1400" dirty="0" smtClean="0">
                <a:solidFill>
                  <a:srgbClr val="000000"/>
                </a:solidFill>
                <a:latin typeface="Monaco"/>
                <a:ea typeface="Monaco"/>
                <a:cs typeface="Monaco"/>
              </a:rPr>
              <a:t>  </a:t>
            </a:r>
          </a:p>
          <a:p>
            <a:r>
              <a:rPr lang="en-US" sz="1400" dirty="0" smtClean="0">
                <a:solidFill>
                  <a:srgbClr val="000000"/>
                </a:solidFill>
                <a:latin typeface="Monaco"/>
                <a:ea typeface="Monaco"/>
                <a:cs typeface="Monaco"/>
              </a:rPr>
              <a:t>  </a:t>
            </a:r>
            <a:r>
              <a:rPr lang="en-US" sz="1400" dirty="0" smtClean="0">
                <a:solidFill>
                  <a:srgbClr val="8C868F"/>
                </a:solidFill>
                <a:latin typeface="Monaco"/>
                <a:ea typeface="Monaco"/>
                <a:cs typeface="Monaco"/>
              </a:rPr>
              <a:t># publish notification to all subscribers</a:t>
            </a:r>
          </a:p>
          <a:p>
            <a:r>
              <a:rPr lang="en-US" sz="1400" dirty="0" smtClean="0">
                <a:solidFill>
                  <a:srgbClr val="000000"/>
                </a:solidFill>
                <a:latin typeface="Monaco"/>
                <a:ea typeface="Monaco"/>
                <a:cs typeface="Monaco"/>
              </a:rPr>
              <a:t>  </a:t>
            </a:r>
            <a:r>
              <a:rPr lang="en-US" sz="1400" dirty="0" err="1" smtClean="0">
                <a:solidFill>
                  <a:srgbClr val="000000"/>
                </a:solidFill>
                <a:latin typeface="Monaco"/>
                <a:ea typeface="Monaco"/>
                <a:cs typeface="Monaco"/>
              </a:rPr>
              <a:t>hub.publish</a:t>
            </a:r>
            <a:r>
              <a:rPr lang="en-US" sz="1400" dirty="0" smtClean="0">
                <a:solidFill>
                  <a:srgbClr val="000000"/>
                </a:solidFill>
                <a:latin typeface="Monaco"/>
                <a:ea typeface="Monaco"/>
                <a:cs typeface="Monaco"/>
              </a:rPr>
              <a:t> [</a:t>
            </a:r>
            <a:r>
              <a:rPr lang="en-US" sz="1400" dirty="0" smtClean="0">
                <a:solidFill>
                  <a:srgbClr val="409B1C"/>
                </a:solidFill>
                <a:latin typeface="Monaco"/>
                <a:ea typeface="Monaco"/>
                <a:cs typeface="Monaco"/>
              </a:rPr>
              <a:t>'http://</a:t>
            </a:r>
            <a:r>
              <a:rPr lang="en-US" sz="1400" dirty="0" err="1" smtClean="0">
                <a:solidFill>
                  <a:srgbClr val="409B1C"/>
                </a:solidFill>
                <a:latin typeface="Monaco"/>
                <a:ea typeface="Monaco"/>
                <a:cs typeface="Monaco"/>
              </a:rPr>
              <a:t>www.test.com</a:t>
            </a:r>
            <a:r>
              <a:rPr lang="en-US" sz="1400" dirty="0" smtClean="0">
                <a:solidFill>
                  <a:srgbClr val="409B1C"/>
                </a:solidFill>
                <a:latin typeface="Monaco"/>
                <a:ea typeface="Monaco"/>
                <a:cs typeface="Monaco"/>
              </a:rPr>
              <a:t>'</a:t>
            </a:r>
            <a:r>
              <a:rPr lang="en-US" sz="1400" dirty="0" smtClean="0">
                <a:solidFill>
                  <a:srgbClr val="000000"/>
                </a:solidFill>
                <a:latin typeface="Monaco"/>
                <a:ea typeface="Monaco"/>
                <a:cs typeface="Monaco"/>
              </a:rPr>
              <a:t>, </a:t>
            </a:r>
            <a:r>
              <a:rPr lang="en-US" sz="1400" dirty="0" smtClean="0">
                <a:solidFill>
                  <a:srgbClr val="409B1C"/>
                </a:solidFill>
                <a:latin typeface="Monaco"/>
                <a:ea typeface="Monaco"/>
                <a:cs typeface="Monaco"/>
              </a:rPr>
              <a:t>'http://www.test.com/2'</a:t>
            </a:r>
            <a:r>
              <a:rPr lang="en-US" sz="1400" dirty="0" smtClean="0">
                <a:solidFill>
                  <a:srgbClr val="000000"/>
                </a:solidFill>
                <a:latin typeface="Monaco"/>
                <a:ea typeface="Monaco"/>
                <a:cs typeface="Monaco"/>
              </a:rPr>
              <a:t>]</a:t>
            </a:r>
          </a:p>
          <a:p>
            <a:r>
              <a:rPr lang="en-US" sz="1400" dirty="0" smtClean="0">
                <a:solidFill>
                  <a:srgbClr val="000000"/>
                </a:solidFill>
                <a:latin typeface="Monaco"/>
                <a:ea typeface="Monaco"/>
                <a:cs typeface="Monaco"/>
              </a:rPr>
              <a:t>  </a:t>
            </a:r>
          </a:p>
          <a:p>
            <a:r>
              <a:rPr lang="en-US" sz="1400" dirty="0" smtClean="0">
                <a:solidFill>
                  <a:srgbClr val="000000"/>
                </a:solidFill>
                <a:latin typeface="Monaco"/>
                <a:ea typeface="Monaco"/>
                <a:cs typeface="Monaco"/>
              </a:rPr>
              <a:t>  </a:t>
            </a:r>
            <a:r>
              <a:rPr lang="en-US" sz="1400" dirty="0" err="1" smtClean="0">
                <a:solidFill>
                  <a:srgbClr val="000000"/>
                </a:solidFill>
                <a:latin typeface="Monaco"/>
                <a:ea typeface="Monaco"/>
                <a:cs typeface="Monaco"/>
              </a:rPr>
              <a:t>hub.callback</a:t>
            </a:r>
            <a:r>
              <a:rPr lang="en-US" sz="1400" dirty="0" smtClean="0">
                <a:solidFill>
                  <a:srgbClr val="000000"/>
                </a:solidFill>
                <a:latin typeface="Monaco"/>
                <a:ea typeface="Monaco"/>
                <a:cs typeface="Monaco"/>
              </a:rPr>
              <a:t> { puts </a:t>
            </a:r>
            <a:r>
              <a:rPr lang="en-US" sz="1400" dirty="0" smtClean="0">
                <a:solidFill>
                  <a:srgbClr val="409B1C"/>
                </a:solidFill>
                <a:latin typeface="Monaco"/>
                <a:ea typeface="Monaco"/>
                <a:cs typeface="Monaco"/>
              </a:rPr>
              <a:t>"Notified PSHB Hub"</a:t>
            </a:r>
            <a:r>
              <a:rPr lang="en-US" sz="1400" dirty="0" smtClean="0">
                <a:solidFill>
                  <a:srgbClr val="000000"/>
                </a:solidFill>
                <a:latin typeface="Monaco"/>
                <a:ea typeface="Monaco"/>
                <a:cs typeface="Monaco"/>
              </a:rPr>
              <a:t> }</a:t>
            </a:r>
          </a:p>
          <a:p>
            <a:r>
              <a:rPr lang="en-US" sz="1400" dirty="0" smtClean="0">
                <a:solidFill>
                  <a:srgbClr val="000000"/>
                </a:solidFill>
                <a:latin typeface="Monaco"/>
                <a:ea typeface="Monaco"/>
                <a:cs typeface="Monaco"/>
              </a:rPr>
              <a:t>  </a:t>
            </a:r>
            <a:r>
              <a:rPr lang="en-US" sz="1400" dirty="0" err="1" smtClean="0">
                <a:solidFill>
                  <a:srgbClr val="000000"/>
                </a:solidFill>
                <a:latin typeface="Monaco"/>
                <a:ea typeface="Monaco"/>
                <a:cs typeface="Monaco"/>
              </a:rPr>
              <a:t>hub.errback</a:t>
            </a:r>
            <a:r>
              <a:rPr lang="en-US" sz="1400" dirty="0" smtClean="0">
                <a:solidFill>
                  <a:srgbClr val="000000"/>
                </a:solidFill>
                <a:latin typeface="Monaco"/>
                <a:ea typeface="Monaco"/>
                <a:cs typeface="Monaco"/>
              </a:rPr>
              <a:t>  { puts </a:t>
            </a:r>
            <a:r>
              <a:rPr lang="en-US" sz="1400" dirty="0" smtClean="0">
                <a:solidFill>
                  <a:srgbClr val="409B1C"/>
                </a:solidFill>
                <a:latin typeface="Monaco"/>
                <a:ea typeface="Monaco"/>
                <a:cs typeface="Monaco"/>
              </a:rPr>
              <a:t>"Notification failed"</a:t>
            </a:r>
            <a:r>
              <a:rPr lang="en-US" sz="1400" dirty="0" smtClean="0">
                <a:solidFill>
                  <a:srgbClr val="000000"/>
                </a:solidFill>
                <a:latin typeface="Monaco"/>
                <a:ea typeface="Monaco"/>
                <a:cs typeface="Monaco"/>
              </a:rPr>
              <a:t> </a:t>
            </a:r>
            <a:r>
              <a:rPr lang="en-US" sz="1400" dirty="0" smtClean="0">
                <a:solidFill>
                  <a:srgbClr val="FF7800"/>
                </a:solidFill>
                <a:latin typeface="Monaco"/>
                <a:ea typeface="Monaco"/>
                <a:cs typeface="Monaco"/>
              </a:rPr>
              <a:t>+</a:t>
            </a:r>
            <a:r>
              <a:rPr lang="en-US" sz="1400" dirty="0" smtClean="0">
                <a:solidFill>
                  <a:srgbClr val="000000"/>
                </a:solidFill>
                <a:latin typeface="Monaco"/>
                <a:ea typeface="Monaco"/>
                <a:cs typeface="Monaco"/>
              </a:rPr>
              <a:t> </a:t>
            </a:r>
            <a:r>
              <a:rPr lang="en-US" sz="1400" dirty="0" err="1" smtClean="0">
                <a:solidFill>
                  <a:srgbClr val="000000"/>
                </a:solidFill>
                <a:latin typeface="Monaco"/>
                <a:ea typeface="Monaco"/>
                <a:cs typeface="Monaco"/>
              </a:rPr>
              <a:t>hub.response_header.status.to_s</a:t>
            </a:r>
            <a:r>
              <a:rPr lang="en-US" sz="1400" dirty="0" smtClean="0">
                <a:solidFill>
                  <a:srgbClr val="000000"/>
                </a:solidFill>
                <a:latin typeface="Monaco"/>
                <a:ea typeface="Monaco"/>
                <a:cs typeface="Monaco"/>
              </a:rPr>
              <a:t> }  </a:t>
            </a:r>
          </a:p>
          <a:p>
            <a:r>
              <a:rPr lang="en-US" sz="1400" dirty="0" smtClean="0">
                <a:solidFill>
                  <a:srgbClr val="000000"/>
                </a:solidFill>
                <a:latin typeface="Monaco"/>
                <a:ea typeface="Monaco"/>
                <a:cs typeface="Monaco"/>
              </a:rPr>
              <a:t>}</a:t>
            </a:r>
          </a:p>
          <a:p>
            <a:endParaRPr lang="en-US" sz="1400" dirty="0" smtClean="0">
              <a:solidFill>
                <a:srgbClr val="000000"/>
              </a:solidFill>
              <a:latin typeface="Monaco"/>
              <a:ea typeface="Monaco"/>
              <a:cs typeface="Monaco"/>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14" name="Text Placeholder 1"/>
          <p:cNvSpPr txBox="1">
            <a:spLocks/>
          </p:cNvSpPr>
          <p:nvPr/>
        </p:nvSpPr>
        <p:spPr>
          <a:xfrm>
            <a:off x="1143000" y="5334000"/>
            <a:ext cx="7772400" cy="661987"/>
          </a:xfrm>
          <a:prstGeom prst="rect">
            <a:avLst/>
          </a:prstGeom>
        </p:spPr>
        <p:txBody>
          <a:bodyPr>
            <a:normAutofit/>
          </a:bodyPr>
          <a:lstStyle/>
          <a:p>
            <a:pPr marL="342900" marR="0" lvl="0" indent="-342900" algn="r" defTabSz="914400" rtl="0" eaLnBrk="1" fontAlgn="auto" latinLnBrk="0" hangingPunct="1">
              <a:lnSpc>
                <a:spcPct val="100000"/>
              </a:lnSpc>
              <a:spcBef>
                <a:spcPct val="20000"/>
              </a:spcBef>
              <a:spcAft>
                <a:spcPts val="0"/>
              </a:spcAft>
              <a:buClrTx/>
              <a:buSzTx/>
              <a:tabLst/>
              <a:defRPr/>
            </a:pPr>
            <a:r>
              <a:rPr lang="en-US" sz="2800" b="1" dirty="0" smtClean="0">
                <a:solidFill>
                  <a:schemeClr val="tx1">
                    <a:lumMod val="75000"/>
                    <a:lumOff val="25000"/>
                  </a:schemeClr>
                </a:solidFill>
                <a:hlinkClick r:id="rId3"/>
              </a:rPr>
              <a:t>http://github.com/igrigorik/pubsubhubbub</a:t>
            </a:r>
            <a:r>
              <a:rPr lang="en-US" sz="2800" b="1" dirty="0" smtClean="0">
                <a:solidFill>
                  <a:schemeClr val="tx1">
                    <a:lumMod val="75000"/>
                    <a:lumOff val="25000"/>
                  </a:schemeClr>
                </a:solidFill>
              </a:rPr>
              <a:t> </a:t>
            </a:r>
            <a:endParaRPr lang="en-US" sz="2800" i="1" dirty="0" smtClean="0">
              <a:solidFill>
                <a:schemeClr val="tx1">
                  <a:lumMod val="75000"/>
                  <a:lumOff val="25000"/>
                </a:schemeClr>
              </a:solidFill>
            </a:endParaRPr>
          </a:p>
        </p:txBody>
      </p:sp>
      <p:pic>
        <p:nvPicPr>
          <p:cNvPr id="4" name="Picture 3"/>
          <p:cNvPicPr>
            <a:picLocks noChangeAspect="1"/>
          </p:cNvPicPr>
          <p:nvPr/>
        </p:nvPicPr>
        <p:blipFill>
          <a:blip r:embed="rId4"/>
          <a:stretch>
            <a:fillRect/>
          </a:stretch>
        </p:blipFill>
        <p:spPr>
          <a:xfrm>
            <a:off x="266700" y="76200"/>
            <a:ext cx="8724900" cy="4862604"/>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96925" y="3705225"/>
            <a:ext cx="7772400" cy="1500187"/>
          </a:xfrm>
        </p:spPr>
        <p:txBody>
          <a:bodyPr>
            <a:normAutofit/>
          </a:bodyPr>
          <a:lstStyle/>
          <a:p>
            <a:pPr algn="r"/>
            <a:r>
              <a:rPr lang="en-US" sz="2600" b="1" dirty="0" smtClean="0">
                <a:solidFill>
                  <a:schemeClr val="tx1">
                    <a:lumMod val="75000"/>
                    <a:lumOff val="25000"/>
                  </a:schemeClr>
                </a:solidFill>
              </a:rPr>
              <a:t>Polling: painful, wasteful</a:t>
            </a:r>
          </a:p>
        </p:txBody>
      </p:sp>
      <p:pic>
        <p:nvPicPr>
          <p:cNvPr id="116739" name="Picture 3"/>
          <p:cNvPicPr>
            <a:picLocks noChangeAspect="1" noChangeArrowheads="1"/>
          </p:cNvPicPr>
          <p:nvPr/>
        </p:nvPicPr>
        <p:blipFill>
          <a:blip r:embed="rId3"/>
          <a:srcRect/>
          <a:stretch>
            <a:fillRect/>
          </a:stretch>
        </p:blipFill>
        <p:spPr bwMode="auto">
          <a:xfrm>
            <a:off x="889000" y="2047875"/>
            <a:ext cx="7175500" cy="1901825"/>
          </a:xfrm>
          <a:prstGeom prst="rect">
            <a:avLst/>
          </a:prstGeom>
          <a:noFill/>
          <a:ln w="9525">
            <a:noFill/>
            <a:miter lim="800000"/>
            <a:headEnd/>
            <a:tailEnd/>
          </a:ln>
          <a:effectLst/>
        </p:spPr>
      </p:pic>
      <p:sp>
        <p:nvSpPr>
          <p:cNvPr id="6" name="TextBox 5"/>
          <p:cNvSpPr txBox="1"/>
          <p:nvPr/>
        </p:nvSpPr>
        <p:spPr>
          <a:xfrm>
            <a:off x="1625600" y="2934335"/>
            <a:ext cx="736600" cy="323165"/>
          </a:xfrm>
          <a:prstGeom prst="rect">
            <a:avLst/>
          </a:prstGeom>
          <a:noFill/>
        </p:spPr>
        <p:txBody>
          <a:bodyPr wrap="square" rtlCol="0">
            <a:spAutoFit/>
          </a:bodyPr>
          <a:lstStyle/>
          <a:p>
            <a:r>
              <a:rPr lang="en-US" sz="1500" b="1" dirty="0" smtClean="0">
                <a:solidFill>
                  <a:srgbClr val="C00000"/>
                </a:solidFill>
              </a:rPr>
              <a:t>Data?</a:t>
            </a:r>
            <a:endParaRPr lang="en-US" sz="1500" b="1" dirty="0">
              <a:solidFill>
                <a:srgbClr val="C00000"/>
              </a:solidFill>
            </a:endParaRPr>
          </a:p>
        </p:txBody>
      </p:sp>
      <p:sp>
        <p:nvSpPr>
          <p:cNvPr id="7" name="TextBox 6"/>
          <p:cNvSpPr txBox="1"/>
          <p:nvPr/>
        </p:nvSpPr>
        <p:spPr>
          <a:xfrm>
            <a:off x="3087370" y="2945130"/>
            <a:ext cx="736600" cy="323165"/>
          </a:xfrm>
          <a:prstGeom prst="rect">
            <a:avLst/>
          </a:prstGeom>
          <a:noFill/>
        </p:spPr>
        <p:txBody>
          <a:bodyPr wrap="square" rtlCol="0">
            <a:spAutoFit/>
          </a:bodyPr>
          <a:lstStyle/>
          <a:p>
            <a:r>
              <a:rPr lang="en-US" sz="1500" b="1" dirty="0" smtClean="0">
                <a:solidFill>
                  <a:srgbClr val="C00000"/>
                </a:solidFill>
              </a:rPr>
              <a:t>No</a:t>
            </a:r>
            <a:endParaRPr lang="en-US" sz="1500" b="1" dirty="0">
              <a:solidFill>
                <a:srgbClr val="C00000"/>
              </a:solidFill>
            </a:endParaRPr>
          </a:p>
        </p:txBody>
      </p:sp>
      <p:sp>
        <p:nvSpPr>
          <p:cNvPr id="8" name="TextBox 7"/>
          <p:cNvSpPr txBox="1"/>
          <p:nvPr/>
        </p:nvSpPr>
        <p:spPr>
          <a:xfrm>
            <a:off x="3559175" y="2945815"/>
            <a:ext cx="736600" cy="323165"/>
          </a:xfrm>
          <a:prstGeom prst="rect">
            <a:avLst/>
          </a:prstGeom>
          <a:noFill/>
        </p:spPr>
        <p:txBody>
          <a:bodyPr wrap="square" rtlCol="0">
            <a:spAutoFit/>
          </a:bodyPr>
          <a:lstStyle/>
          <a:p>
            <a:r>
              <a:rPr lang="en-US" sz="1500" b="1" dirty="0" smtClean="0">
                <a:solidFill>
                  <a:srgbClr val="C00000"/>
                </a:solidFill>
              </a:rPr>
              <a:t>Data?</a:t>
            </a:r>
            <a:endParaRPr lang="en-US" sz="1500" b="1" dirty="0">
              <a:solidFill>
                <a:srgbClr val="C00000"/>
              </a:solidFill>
            </a:endParaRPr>
          </a:p>
        </p:txBody>
      </p:sp>
      <p:sp>
        <p:nvSpPr>
          <p:cNvPr id="9" name="TextBox 8"/>
          <p:cNvSpPr txBox="1"/>
          <p:nvPr/>
        </p:nvSpPr>
        <p:spPr>
          <a:xfrm>
            <a:off x="4940300" y="2956610"/>
            <a:ext cx="736600" cy="323165"/>
          </a:xfrm>
          <a:prstGeom prst="rect">
            <a:avLst/>
          </a:prstGeom>
          <a:noFill/>
        </p:spPr>
        <p:txBody>
          <a:bodyPr wrap="square" rtlCol="0">
            <a:spAutoFit/>
          </a:bodyPr>
          <a:lstStyle/>
          <a:p>
            <a:r>
              <a:rPr lang="en-US" sz="1500" b="1" dirty="0" smtClean="0">
                <a:solidFill>
                  <a:srgbClr val="C00000"/>
                </a:solidFill>
              </a:rPr>
              <a:t>No</a:t>
            </a:r>
            <a:endParaRPr lang="en-US" sz="1500" b="1" dirty="0">
              <a:solidFill>
                <a:srgbClr val="C00000"/>
              </a:solidFill>
            </a:endParaRPr>
          </a:p>
        </p:txBody>
      </p:sp>
      <p:sp>
        <p:nvSpPr>
          <p:cNvPr id="10" name="TextBox 9"/>
          <p:cNvSpPr txBox="1"/>
          <p:nvPr/>
        </p:nvSpPr>
        <p:spPr>
          <a:xfrm>
            <a:off x="5401310" y="2957195"/>
            <a:ext cx="736600" cy="323165"/>
          </a:xfrm>
          <a:prstGeom prst="rect">
            <a:avLst/>
          </a:prstGeom>
          <a:noFill/>
        </p:spPr>
        <p:txBody>
          <a:bodyPr wrap="square" rtlCol="0">
            <a:spAutoFit/>
          </a:bodyPr>
          <a:lstStyle/>
          <a:p>
            <a:r>
              <a:rPr lang="en-US" sz="1500" b="1" dirty="0" smtClean="0">
                <a:solidFill>
                  <a:srgbClr val="C00000"/>
                </a:solidFill>
              </a:rPr>
              <a:t>Data?</a:t>
            </a:r>
            <a:endParaRPr lang="en-US" sz="1500" b="1" dirty="0">
              <a:solidFill>
                <a:srgbClr val="C00000"/>
              </a:solidFill>
            </a:endParaRPr>
          </a:p>
        </p:txBody>
      </p:sp>
      <p:sp>
        <p:nvSpPr>
          <p:cNvPr id="11" name="TextBox 10"/>
          <p:cNvSpPr txBox="1"/>
          <p:nvPr/>
        </p:nvSpPr>
        <p:spPr>
          <a:xfrm>
            <a:off x="6782435" y="2967990"/>
            <a:ext cx="736600" cy="323165"/>
          </a:xfrm>
          <a:prstGeom prst="rect">
            <a:avLst/>
          </a:prstGeom>
          <a:noFill/>
        </p:spPr>
        <p:txBody>
          <a:bodyPr wrap="square" rtlCol="0">
            <a:spAutoFit/>
          </a:bodyPr>
          <a:lstStyle/>
          <a:p>
            <a:r>
              <a:rPr lang="en-US" sz="1500" b="1" dirty="0" smtClean="0">
                <a:solidFill>
                  <a:schemeClr val="accent3">
                    <a:lumMod val="50000"/>
                  </a:schemeClr>
                </a:solidFill>
              </a:rPr>
              <a:t>Yes</a:t>
            </a:r>
            <a:endParaRPr lang="en-US" sz="1500" b="1" dirty="0">
              <a:solidFill>
                <a:schemeClr val="accent3">
                  <a:lumMod val="50000"/>
                </a:schemeClr>
              </a:solidFill>
            </a:endParaRPr>
          </a:p>
        </p:txBody>
      </p:sp>
      <p:sp>
        <p:nvSpPr>
          <p:cNvPr id="12" name="Rectangular Callout 11"/>
          <p:cNvSpPr/>
          <p:nvPr/>
        </p:nvSpPr>
        <p:spPr>
          <a:xfrm>
            <a:off x="2638425" y="1495425"/>
            <a:ext cx="2762250" cy="552450"/>
          </a:xfrm>
          <a:prstGeom prst="wedgeRectCallout">
            <a:avLst>
              <a:gd name="adj1" fmla="val -13277"/>
              <a:gd name="adj2" fmla="val 941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Many wasteful checks</a:t>
            </a:r>
            <a:endParaRPr lang="en-US" b="1" dirty="0">
              <a:solidFill>
                <a:schemeClr val="tx1"/>
              </a:solidFill>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sp>
        <p:nvSpPr>
          <p:cNvPr id="7" name="Content Placeholder 6"/>
          <p:cNvSpPr>
            <a:spLocks noGrp="1"/>
          </p:cNvSpPr>
          <p:nvPr>
            <p:ph idx="1"/>
          </p:nvPr>
        </p:nvSpPr>
        <p:spPr>
          <a:xfrm>
            <a:off x="914400" y="685800"/>
            <a:ext cx="7696200" cy="4603750"/>
          </a:xfrm>
        </p:spPr>
        <p:txBody>
          <a:bodyPr>
            <a:normAutofit/>
          </a:bodyPr>
          <a:lstStyle/>
          <a:p>
            <a:pPr>
              <a:buNone/>
            </a:pPr>
            <a:r>
              <a:rPr lang="en-US" b="1" dirty="0" smtClean="0">
                <a:solidFill>
                  <a:schemeClr val="tx1">
                    <a:lumMod val="75000"/>
                    <a:lumOff val="25000"/>
                  </a:schemeClr>
                </a:solidFill>
              </a:rPr>
              <a:t>Real-Time Web = “IM for web applications”</a:t>
            </a:r>
          </a:p>
          <a:p>
            <a:pPr>
              <a:buNone/>
            </a:pPr>
            <a:endParaRPr lang="en-US" b="1" dirty="0" smtClean="0">
              <a:solidFill>
                <a:schemeClr val="tx1">
                  <a:lumMod val="75000"/>
                  <a:lumOff val="25000"/>
                </a:schemeClr>
              </a:solidFill>
            </a:endParaRPr>
          </a:p>
          <a:p>
            <a:r>
              <a:rPr lang="en-US" b="1" dirty="0" smtClean="0">
                <a:solidFill>
                  <a:schemeClr val="tx1">
                    <a:lumMod val="75000"/>
                    <a:lumOff val="25000"/>
                  </a:schemeClr>
                </a:solidFill>
              </a:rPr>
              <a:t>XMPP  </a:t>
            </a:r>
            <a:r>
              <a:rPr lang="en-US" dirty="0" smtClean="0">
                <a:solidFill>
                  <a:schemeClr val="tx1">
                    <a:lumMod val="75000"/>
                    <a:lumOff val="25000"/>
                  </a:schemeClr>
                </a:solidFill>
              </a:rPr>
              <a:t>:  Presence</a:t>
            </a:r>
          </a:p>
          <a:p>
            <a:r>
              <a:rPr lang="en-US" b="1" dirty="0" smtClean="0">
                <a:solidFill>
                  <a:schemeClr val="tx1">
                    <a:lumMod val="75000"/>
                    <a:lumOff val="25000"/>
                  </a:schemeClr>
                </a:solidFill>
              </a:rPr>
              <a:t>AMQP </a:t>
            </a:r>
            <a:r>
              <a:rPr lang="en-US" dirty="0" smtClean="0">
                <a:solidFill>
                  <a:schemeClr val="tx1">
                    <a:lumMod val="75000"/>
                    <a:lumOff val="25000"/>
                  </a:schemeClr>
                </a:solidFill>
              </a:rPr>
              <a:t>:  Routing</a:t>
            </a:r>
          </a:p>
          <a:p>
            <a:endParaRPr lang="en-US" b="1" dirty="0" smtClean="0">
              <a:solidFill>
                <a:schemeClr val="tx1">
                  <a:lumMod val="75000"/>
                  <a:lumOff val="25000"/>
                </a:schemeClr>
              </a:solidFill>
            </a:endParaRPr>
          </a:p>
          <a:p>
            <a:r>
              <a:rPr lang="en-US" b="1" dirty="0" err="1" smtClean="0">
                <a:solidFill>
                  <a:schemeClr val="tx1">
                    <a:lumMod val="75000"/>
                    <a:lumOff val="25000"/>
                  </a:schemeClr>
                </a:solidFill>
              </a:rPr>
              <a:t>WebHooks</a:t>
            </a:r>
            <a:r>
              <a:rPr lang="en-US" b="1" dirty="0" smtClean="0">
                <a:solidFill>
                  <a:schemeClr val="tx1">
                    <a:lumMod val="75000"/>
                    <a:lumOff val="25000"/>
                  </a:schemeClr>
                </a:solidFill>
              </a:rPr>
              <a:t>          </a:t>
            </a:r>
            <a:r>
              <a:rPr lang="en-US" dirty="0" smtClean="0">
                <a:solidFill>
                  <a:schemeClr val="tx1">
                    <a:lumMod val="75000"/>
                    <a:lumOff val="25000"/>
                  </a:schemeClr>
                </a:solidFill>
              </a:rPr>
              <a:t>:  Extensibility</a:t>
            </a:r>
          </a:p>
          <a:p>
            <a:r>
              <a:rPr lang="en-US" b="1" dirty="0" err="1" smtClean="0">
                <a:solidFill>
                  <a:schemeClr val="tx1">
                    <a:lumMod val="75000"/>
                    <a:lumOff val="25000"/>
                  </a:schemeClr>
                </a:solidFill>
              </a:rPr>
              <a:t>PubsubHubbub</a:t>
            </a:r>
            <a:r>
              <a:rPr lang="en-US" b="1" dirty="0" smtClean="0">
                <a:solidFill>
                  <a:schemeClr val="tx1">
                    <a:lumMod val="75000"/>
                    <a:lumOff val="25000"/>
                  </a:schemeClr>
                </a:solidFill>
              </a:rPr>
              <a:t>  </a:t>
            </a:r>
            <a:r>
              <a:rPr lang="en-US" dirty="0" smtClean="0">
                <a:solidFill>
                  <a:schemeClr val="tx1">
                    <a:lumMod val="75000"/>
                    <a:lumOff val="25000"/>
                  </a:schemeClr>
                </a:solidFill>
              </a:rPr>
              <a:t>:  </a:t>
            </a:r>
            <a:r>
              <a:rPr lang="en-US" dirty="0" err="1" smtClean="0">
                <a:solidFill>
                  <a:schemeClr val="tx1">
                    <a:lumMod val="75000"/>
                    <a:lumOff val="25000"/>
                  </a:schemeClr>
                </a:solidFill>
              </a:rPr>
              <a:t>PubSub</a:t>
            </a:r>
            <a:r>
              <a:rPr lang="en-US" dirty="0" smtClean="0">
                <a:solidFill>
                  <a:schemeClr val="tx1">
                    <a:lumMod val="75000"/>
                    <a:lumOff val="25000"/>
                  </a:schemeClr>
                </a:solidFill>
              </a:rPr>
              <a:t> over HTTP</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C000"/>
        </a:solidFill>
        <a:effectLst/>
      </p:bgPr>
    </p:bg>
    <p:spTree>
      <p:nvGrpSpPr>
        <p:cNvPr id="1" name=""/>
        <p:cNvGrpSpPr/>
        <p:nvPr/>
      </p:nvGrpSpPr>
      <p:grpSpPr>
        <a:xfrm>
          <a:off x="0" y="0"/>
          <a:ext cx="0" cy="0"/>
          <a:chOff x="0" y="0"/>
          <a:chExt cx="0" cy="0"/>
        </a:xfrm>
      </p:grpSpPr>
      <p:sp>
        <p:nvSpPr>
          <p:cNvPr id="4" name="Text Placeholder 1"/>
          <p:cNvSpPr txBox="1">
            <a:spLocks/>
          </p:cNvSpPr>
          <p:nvPr/>
        </p:nvSpPr>
        <p:spPr>
          <a:xfrm>
            <a:off x="796925" y="666750"/>
            <a:ext cx="7772400" cy="1500187"/>
          </a:xfrm>
          <a:prstGeom prst="rect">
            <a:avLst/>
          </a:prstGeom>
        </p:spPr>
        <p:txBody>
          <a:bodyPr>
            <a:normAutofit/>
          </a:bodyPr>
          <a:lstStyle/>
          <a:p>
            <a:pPr marL="342900" marR="0" lvl="0" indent="-342900" defTabSz="914400" rtl="0" eaLnBrk="1" fontAlgn="auto" latinLnBrk="0" hangingPunct="1">
              <a:lnSpc>
                <a:spcPct val="100000"/>
              </a:lnSpc>
              <a:spcBef>
                <a:spcPct val="20000"/>
              </a:spcBef>
              <a:spcAft>
                <a:spcPts val="0"/>
              </a:spcAft>
              <a:buClrTx/>
              <a:buSzTx/>
              <a:tabLst/>
              <a:defRPr/>
            </a:pPr>
            <a:endParaRPr kumimoji="0" lang="en-US" sz="2500" b="1" i="1" u="none" strike="noStrike" kern="1200" cap="none" spc="0" normalizeH="0" baseline="0" noProof="0" dirty="0" smtClean="0">
              <a:ln>
                <a:noFill/>
              </a:ln>
              <a:solidFill>
                <a:schemeClr val="tx1">
                  <a:lumMod val="75000"/>
                  <a:lumOff val="25000"/>
                </a:schemeClr>
              </a:solidFill>
              <a:effectLst/>
              <a:uLnTx/>
              <a:uFillTx/>
              <a:latin typeface="+mn-lt"/>
              <a:ea typeface="+mn-ea"/>
              <a:cs typeface="+mn-cs"/>
            </a:endParaRPr>
          </a:p>
        </p:txBody>
      </p:sp>
      <p:sp>
        <p:nvSpPr>
          <p:cNvPr id="7" name="Text Placeholder 1"/>
          <p:cNvSpPr txBox="1">
            <a:spLocks/>
          </p:cNvSpPr>
          <p:nvPr/>
        </p:nvSpPr>
        <p:spPr>
          <a:xfrm>
            <a:off x="796925" y="3705225"/>
            <a:ext cx="7772400" cy="1500187"/>
          </a:xfrm>
          <a:prstGeom prst="rect">
            <a:avLst/>
          </a:prstGeom>
        </p:spPr>
        <p:txBody>
          <a:bodyPr>
            <a:normAutofit/>
          </a:bodyPr>
          <a:lstStyle/>
          <a:p>
            <a:pPr marL="342900" lvl="0" indent="-342900" algn="r">
              <a:spcBef>
                <a:spcPct val="20000"/>
              </a:spcBef>
              <a:defRPr/>
            </a:pPr>
            <a:r>
              <a:rPr lang="en-US" sz="3500" b="1" dirty="0" smtClean="0">
                <a:solidFill>
                  <a:schemeClr val="tx1">
                    <a:lumMod val="75000"/>
                    <a:lumOff val="25000"/>
                  </a:schemeClr>
                </a:solidFill>
              </a:rPr>
              <a:t/>
            </a:r>
            <a:br>
              <a:rPr lang="en-US" sz="3500" b="1" dirty="0" smtClean="0">
                <a:solidFill>
                  <a:schemeClr val="tx1">
                    <a:lumMod val="75000"/>
                    <a:lumOff val="25000"/>
                  </a:schemeClr>
                </a:solidFill>
              </a:rPr>
            </a:br>
            <a:r>
              <a:rPr lang="en-US" sz="3500" b="1" dirty="0" smtClean="0">
                <a:solidFill>
                  <a:schemeClr val="tx1">
                    <a:lumMod val="75000"/>
                    <a:lumOff val="25000"/>
                  </a:schemeClr>
                </a:solidFill>
              </a:rPr>
              <a:t>Questions?</a:t>
            </a:r>
            <a:endParaRPr lang="en-US" sz="1900" b="1" i="1" dirty="0" smtClean="0">
              <a:solidFill>
                <a:schemeClr val="tx1">
                  <a:lumMod val="75000"/>
                  <a:lumOff val="25000"/>
                </a:schemeClr>
              </a:solidFill>
            </a:endParaRPr>
          </a:p>
        </p:txBody>
      </p:sp>
      <p:pic>
        <p:nvPicPr>
          <p:cNvPr id="8" name="Picture 7" descr="finish.png"/>
          <p:cNvPicPr>
            <a:picLocks noChangeAspect="1"/>
          </p:cNvPicPr>
          <p:nvPr/>
        </p:nvPicPr>
        <p:blipFill>
          <a:blip r:embed="rId3"/>
          <a:stretch>
            <a:fillRect/>
          </a:stretch>
        </p:blipFill>
        <p:spPr>
          <a:xfrm>
            <a:off x="6705600" y="1066800"/>
            <a:ext cx="1561905" cy="2200000"/>
          </a:xfrm>
          <a:prstGeom prst="rect">
            <a:avLst/>
          </a:prstGeom>
        </p:spPr>
      </p:pic>
      <p:sp>
        <p:nvSpPr>
          <p:cNvPr id="9" name="Rounded Rectangular Callout 8"/>
          <p:cNvSpPr/>
          <p:nvPr/>
        </p:nvSpPr>
        <p:spPr>
          <a:xfrm>
            <a:off x="2089150" y="5546725"/>
            <a:ext cx="2025650" cy="644525"/>
          </a:xfrm>
          <a:prstGeom prst="wedgeRoundRectCallout">
            <a:avLst>
              <a:gd name="adj1" fmla="val 29567"/>
              <a:gd name="adj2" fmla="val 69387"/>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500" dirty="0" smtClean="0"/>
              <a:t>The slides…</a:t>
            </a:r>
            <a:endParaRPr lang="en-US" sz="1500" dirty="0"/>
          </a:p>
        </p:txBody>
      </p:sp>
      <p:sp>
        <p:nvSpPr>
          <p:cNvPr id="10" name="Rounded Rectangular Callout 9"/>
          <p:cNvSpPr/>
          <p:nvPr/>
        </p:nvSpPr>
        <p:spPr>
          <a:xfrm>
            <a:off x="4527550" y="5546725"/>
            <a:ext cx="2025650" cy="644525"/>
          </a:xfrm>
          <a:prstGeom prst="wedgeRoundRectCallout">
            <a:avLst>
              <a:gd name="adj1" fmla="val 29567"/>
              <a:gd name="adj2" fmla="val 69387"/>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500" dirty="0" smtClean="0"/>
              <a:t>Questions &amp; Comments</a:t>
            </a:r>
            <a:endParaRPr lang="en-US" sz="1500" dirty="0"/>
          </a:p>
        </p:txBody>
      </p:sp>
      <p:sp>
        <p:nvSpPr>
          <p:cNvPr id="11" name="Rounded Rectangular Callout 10"/>
          <p:cNvSpPr/>
          <p:nvPr/>
        </p:nvSpPr>
        <p:spPr>
          <a:xfrm>
            <a:off x="6781800" y="5546725"/>
            <a:ext cx="2025650" cy="644525"/>
          </a:xfrm>
          <a:prstGeom prst="wedgeRoundRectCallout">
            <a:avLst>
              <a:gd name="adj1" fmla="val 29567"/>
              <a:gd name="adj2" fmla="val 69387"/>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500" dirty="0" smtClean="0"/>
              <a:t>My blog</a:t>
            </a:r>
            <a:endParaRPr lang="en-US" sz="1500" dirty="0"/>
          </a:p>
        </p:txBody>
      </p:sp>
      <p:sp>
        <p:nvSpPr>
          <p:cNvPr id="12" name="Rectangle 11"/>
          <p:cNvSpPr/>
          <p:nvPr/>
        </p:nvSpPr>
        <p:spPr>
          <a:xfrm>
            <a:off x="762000" y="1352252"/>
            <a:ext cx="5048766" cy="2000548"/>
          </a:xfrm>
          <a:prstGeom prst="rect">
            <a:avLst/>
          </a:prstGeom>
        </p:spPr>
        <p:txBody>
          <a:bodyPr wrap="none">
            <a:spAutoFit/>
          </a:bodyPr>
          <a:lstStyle/>
          <a:p>
            <a:r>
              <a:rPr lang="en-US" sz="3100" b="1" dirty="0" smtClean="0">
                <a:hlinkClick r:id="rId4"/>
              </a:rPr>
              <a:t>http://bit.ly/igvita-amqp</a:t>
            </a:r>
            <a:endParaRPr lang="en-US" sz="3100" b="1" dirty="0" smtClean="0"/>
          </a:p>
          <a:p>
            <a:r>
              <a:rPr lang="en-US" sz="3100" b="1" dirty="0" smtClean="0">
                <a:hlinkClick r:id="rId5"/>
              </a:rPr>
              <a:t>http://bit.ly/igvita-webhooks</a:t>
            </a:r>
            <a:endParaRPr lang="en-US" sz="3100" b="1" dirty="0" smtClean="0"/>
          </a:p>
          <a:p>
            <a:r>
              <a:rPr lang="en-US" sz="3100" b="1" dirty="0" smtClean="0">
                <a:hlinkClick r:id="rId6"/>
              </a:rPr>
              <a:t>http://bit.ly/igvita-pshb</a:t>
            </a:r>
            <a:r>
              <a:rPr lang="en-US" sz="3100" b="1" dirty="0" smtClean="0"/>
              <a:t>  </a:t>
            </a:r>
          </a:p>
          <a:p>
            <a:r>
              <a:rPr lang="en-US" sz="3100" b="1" dirty="0" smtClean="0"/>
              <a:t> </a:t>
            </a:r>
            <a:endParaRPr lang="en-US" sz="3100" b="1" dirty="0"/>
          </a:p>
        </p:txBody>
      </p:sp>
      <p:sp>
        <p:nvSpPr>
          <p:cNvPr id="13" name="TextBox 12"/>
          <p:cNvSpPr txBox="1"/>
          <p:nvPr/>
        </p:nvSpPr>
        <p:spPr>
          <a:xfrm>
            <a:off x="762000" y="762000"/>
            <a:ext cx="4191000" cy="477054"/>
          </a:xfrm>
          <a:prstGeom prst="rect">
            <a:avLst/>
          </a:prstGeom>
          <a:noFill/>
        </p:spPr>
        <p:txBody>
          <a:bodyPr wrap="square" rtlCol="0">
            <a:spAutoFit/>
          </a:bodyPr>
          <a:lstStyle/>
          <a:p>
            <a:r>
              <a:rPr lang="en-US" sz="2500" b="1" i="1" dirty="0" smtClean="0"/>
              <a:t>Related Blog Posts:</a:t>
            </a:r>
            <a:endParaRPr lang="en-US" sz="2500" b="1" i="1"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pic>
        <p:nvPicPr>
          <p:cNvPr id="14" name="Picture 13" descr="202px-XMPP_Logo.svg.png"/>
          <p:cNvPicPr>
            <a:picLocks noChangeAspect="1"/>
          </p:cNvPicPr>
          <p:nvPr/>
        </p:nvPicPr>
        <p:blipFill>
          <a:blip r:embed="rId3"/>
          <a:stretch>
            <a:fillRect/>
          </a:stretch>
        </p:blipFill>
        <p:spPr>
          <a:xfrm>
            <a:off x="1828800" y="990600"/>
            <a:ext cx="1924051" cy="1981200"/>
          </a:xfrm>
          <a:prstGeom prst="rect">
            <a:avLst/>
          </a:prstGeom>
        </p:spPr>
      </p:pic>
      <p:pic>
        <p:nvPicPr>
          <p:cNvPr id="15" name="Picture 5"/>
          <p:cNvPicPr>
            <a:picLocks noChangeAspect="1" noChangeArrowheads="1"/>
          </p:cNvPicPr>
          <p:nvPr/>
        </p:nvPicPr>
        <p:blipFill>
          <a:blip r:embed="rId4"/>
          <a:srcRect/>
          <a:stretch>
            <a:fillRect/>
          </a:stretch>
        </p:blipFill>
        <p:spPr bwMode="auto">
          <a:xfrm>
            <a:off x="5638800" y="1143000"/>
            <a:ext cx="1447800" cy="1447800"/>
          </a:xfrm>
          <a:prstGeom prst="rect">
            <a:avLst/>
          </a:prstGeom>
          <a:noFill/>
          <a:ln w="9525">
            <a:noFill/>
            <a:miter lim="800000"/>
            <a:headEnd/>
            <a:tailEnd/>
          </a:ln>
          <a:effectLst/>
        </p:spPr>
      </p:pic>
      <p:pic>
        <p:nvPicPr>
          <p:cNvPr id="16" name="Picture 15"/>
          <p:cNvPicPr>
            <a:picLocks noChangeAspect="1"/>
          </p:cNvPicPr>
          <p:nvPr/>
        </p:nvPicPr>
        <p:blipFill>
          <a:blip r:embed="rId5"/>
          <a:stretch>
            <a:fillRect/>
          </a:stretch>
        </p:blipFill>
        <p:spPr>
          <a:xfrm>
            <a:off x="1295400" y="4114800"/>
            <a:ext cx="3213100" cy="1104900"/>
          </a:xfrm>
          <a:prstGeom prst="rect">
            <a:avLst/>
          </a:prstGeom>
        </p:spPr>
      </p:pic>
      <p:pic>
        <p:nvPicPr>
          <p:cNvPr id="17" name="Picture 16"/>
          <p:cNvPicPr>
            <a:picLocks noChangeAspect="1"/>
          </p:cNvPicPr>
          <p:nvPr/>
        </p:nvPicPr>
        <p:blipFill>
          <a:blip r:embed="rId6"/>
          <a:stretch>
            <a:fillRect/>
          </a:stretch>
        </p:blipFill>
        <p:spPr>
          <a:xfrm>
            <a:off x="5638800" y="4114800"/>
            <a:ext cx="1295400" cy="12954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ext Placeholder 1"/>
          <p:cNvSpPr txBox="1">
            <a:spLocks/>
          </p:cNvSpPr>
          <p:nvPr/>
        </p:nvSpPr>
        <p:spPr>
          <a:xfrm>
            <a:off x="796925" y="666750"/>
            <a:ext cx="7772400" cy="1500187"/>
          </a:xfrm>
          <a:prstGeom prst="rect">
            <a:avLst/>
          </a:prstGeom>
        </p:spPr>
        <p:txBody>
          <a:bodyPr>
            <a:normAutofit/>
          </a:bodyPr>
          <a:lstStyle/>
          <a:p>
            <a:pPr marL="342900" marR="0" lvl="0" indent="-342900" defTabSz="914400" rtl="0" eaLnBrk="1" fontAlgn="auto" latinLnBrk="0" hangingPunct="1">
              <a:lnSpc>
                <a:spcPct val="100000"/>
              </a:lnSpc>
              <a:spcBef>
                <a:spcPct val="20000"/>
              </a:spcBef>
              <a:spcAft>
                <a:spcPts val="0"/>
              </a:spcAft>
              <a:buClrTx/>
              <a:buSzTx/>
              <a:tabLst/>
              <a:defRPr/>
            </a:pPr>
            <a:endParaRPr kumimoji="0" lang="en-US" sz="2500" b="1" i="1" u="none" strike="noStrike" kern="1200" cap="none" spc="0" normalizeH="0" baseline="0" noProof="0" dirty="0" smtClean="0">
              <a:ln>
                <a:noFill/>
              </a:ln>
              <a:solidFill>
                <a:schemeClr val="tx1">
                  <a:lumMod val="75000"/>
                  <a:lumOff val="25000"/>
                </a:schemeClr>
              </a:solidFill>
              <a:effectLst/>
              <a:uLnTx/>
              <a:uFillTx/>
              <a:latin typeface="+mn-lt"/>
              <a:ea typeface="+mn-ea"/>
              <a:cs typeface="+mn-cs"/>
            </a:endParaRPr>
          </a:p>
        </p:txBody>
      </p:sp>
      <p:sp>
        <p:nvSpPr>
          <p:cNvPr id="6" name="Text Placeholder 1"/>
          <p:cNvSpPr txBox="1">
            <a:spLocks/>
          </p:cNvSpPr>
          <p:nvPr/>
        </p:nvSpPr>
        <p:spPr>
          <a:xfrm>
            <a:off x="609600" y="4291013"/>
            <a:ext cx="7959725" cy="1500187"/>
          </a:xfrm>
          <a:prstGeom prst="rect">
            <a:avLst/>
          </a:prstGeom>
        </p:spPr>
        <p:txBody>
          <a:bodyPr>
            <a:normAutofit/>
          </a:bodyPr>
          <a:lstStyle/>
          <a:p>
            <a:pPr marL="342900" lvl="0" indent="-342900" algn="ctr">
              <a:spcBef>
                <a:spcPct val="20000"/>
              </a:spcBef>
              <a:defRPr/>
            </a:pPr>
            <a:r>
              <a:rPr lang="en-US" sz="3000" b="1" dirty="0" smtClean="0">
                <a:solidFill>
                  <a:schemeClr val="tx1">
                    <a:lumMod val="75000"/>
                    <a:lumOff val="25000"/>
                  </a:schemeClr>
                </a:solidFill>
              </a:rPr>
              <a:t>E</a:t>
            </a:r>
            <a:r>
              <a:rPr lang="en-US" sz="3000" b="1" dirty="0" smtClean="0">
                <a:solidFill>
                  <a:srgbClr val="AA0000"/>
                </a:solidFill>
              </a:rPr>
              <a:t>x</a:t>
            </a:r>
            <a:r>
              <a:rPr lang="en-US" sz="3000" b="1" dirty="0" smtClean="0">
                <a:solidFill>
                  <a:schemeClr val="tx1">
                    <a:lumMod val="75000"/>
                    <a:lumOff val="25000"/>
                  </a:schemeClr>
                </a:solidFill>
              </a:rPr>
              <a:t>tensible </a:t>
            </a:r>
            <a:r>
              <a:rPr lang="en-US" sz="3000" b="1" dirty="0" smtClean="0">
                <a:solidFill>
                  <a:srgbClr val="AA0000"/>
                </a:solidFill>
              </a:rPr>
              <a:t>M</a:t>
            </a:r>
            <a:r>
              <a:rPr lang="en-US" sz="3000" b="1" dirty="0" smtClean="0">
                <a:solidFill>
                  <a:schemeClr val="tx1">
                    <a:lumMod val="75000"/>
                    <a:lumOff val="25000"/>
                  </a:schemeClr>
                </a:solidFill>
              </a:rPr>
              <a:t>essaging and </a:t>
            </a:r>
            <a:r>
              <a:rPr lang="en-US" sz="3000" b="1" dirty="0" smtClean="0">
                <a:solidFill>
                  <a:srgbClr val="AA0000"/>
                </a:solidFill>
              </a:rPr>
              <a:t>P</a:t>
            </a:r>
            <a:r>
              <a:rPr lang="en-US" sz="3000" b="1" dirty="0" smtClean="0">
                <a:solidFill>
                  <a:schemeClr val="tx1">
                    <a:lumMod val="75000"/>
                    <a:lumOff val="25000"/>
                  </a:schemeClr>
                </a:solidFill>
              </a:rPr>
              <a:t>resence </a:t>
            </a:r>
            <a:r>
              <a:rPr lang="en-US" sz="3000" b="1" dirty="0" smtClean="0">
                <a:solidFill>
                  <a:srgbClr val="AA0000"/>
                </a:solidFill>
              </a:rPr>
              <a:t>P</a:t>
            </a:r>
            <a:r>
              <a:rPr lang="en-US" sz="3000" b="1" dirty="0" smtClean="0">
                <a:solidFill>
                  <a:schemeClr val="tx1">
                    <a:lumMod val="75000"/>
                    <a:lumOff val="25000"/>
                  </a:schemeClr>
                </a:solidFill>
              </a:rPr>
              <a:t>rotocol </a:t>
            </a:r>
          </a:p>
        </p:txBody>
      </p:sp>
      <p:pic>
        <p:nvPicPr>
          <p:cNvPr id="7" name="Picture 6" descr="202px-XMPP_Logo.svg.png"/>
          <p:cNvPicPr>
            <a:picLocks noChangeAspect="1"/>
          </p:cNvPicPr>
          <p:nvPr/>
        </p:nvPicPr>
        <p:blipFill>
          <a:blip r:embed="rId3"/>
          <a:stretch>
            <a:fillRect/>
          </a:stretch>
        </p:blipFill>
        <p:spPr>
          <a:xfrm>
            <a:off x="3505200" y="914400"/>
            <a:ext cx="2320925" cy="2389862"/>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igvita">
      <a:dk1>
        <a:srgbClr val="000000"/>
      </a:dk1>
      <a:lt1>
        <a:sysClr val="window" lastClr="FFFFFF"/>
      </a:lt1>
      <a:dk2>
        <a:srgbClr val="272727"/>
      </a:dk2>
      <a:lt2>
        <a:srgbClr val="F6F6F6"/>
      </a:lt2>
      <a:accent1>
        <a:srgbClr val="80C9FF"/>
      </a:accent1>
      <a:accent2>
        <a:srgbClr val="C0504D"/>
      </a:accent2>
      <a:accent3>
        <a:srgbClr val="B1D900"/>
      </a:accent3>
      <a:accent4>
        <a:srgbClr val="8064A2"/>
      </a:accent4>
      <a:accent5>
        <a:srgbClr val="4BACC6"/>
      </a:accent5>
      <a:accent6>
        <a:srgbClr val="F79646"/>
      </a:accent6>
      <a:hlink>
        <a:srgbClr val="003399"/>
      </a:hlink>
      <a:folHlink>
        <a:srgbClr val="0033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4276</TotalTime>
  <Words>4227</Words>
  <Application>Microsoft Macintosh PowerPoint</Application>
  <PresentationFormat>On-screen Show (4:3)</PresentationFormat>
  <Paragraphs>671</Paragraphs>
  <Slides>71</Slides>
  <Notes>71</Notes>
  <HiddenSlides>0</HiddenSlides>
  <MMClips>0</MMClips>
  <ScaleCrop>false</ScaleCrop>
  <HeadingPairs>
    <vt:vector size="4" baseType="variant">
      <vt:variant>
        <vt:lpstr>Design Template</vt:lpstr>
      </vt:variant>
      <vt:variant>
        <vt:i4>1</vt:i4>
      </vt:variant>
      <vt:variant>
        <vt:lpstr>Slide Titles</vt:lpstr>
      </vt:variant>
      <vt:variant>
        <vt:i4>71</vt:i4>
      </vt:variant>
    </vt:vector>
  </HeadingPairs>
  <TitlesOfParts>
    <vt:vector size="72" baseType="lpstr">
      <vt:lpstr>Office Theme</vt:lpstr>
      <vt:lpstr>Real-Time Ruby for the Real-Time Web aka IM for web-applications</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Ilya Grigorik</dc:creator>
  <cp:lastModifiedBy>Ilya Grigorik</cp:lastModifiedBy>
  <cp:revision>159</cp:revision>
  <dcterms:created xsi:type="dcterms:W3CDTF">2009-10-13T12:02:44Z</dcterms:created>
  <dcterms:modified xsi:type="dcterms:W3CDTF">2009-10-13T13:41:07Z</dcterms:modified>
</cp:coreProperties>
</file>